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59" r:id="rId13"/>
    <p:sldId id="261" r:id="rId14"/>
    <p:sldId id="262" r:id="rId15"/>
    <p:sldId id="263" r:id="rId16"/>
    <p:sldId id="260" r:id="rId17"/>
    <p:sldId id="264" r:id="rId18"/>
    <p:sldId id="265" r:id="rId19"/>
    <p:sldId id="266" r:id="rId20"/>
    <p:sldId id="270" r:id="rId21"/>
    <p:sldId id="267" r:id="rId22"/>
    <p:sldId id="268" r:id="rId23"/>
    <p:sldId id="271" r:id="rId24"/>
    <p:sldId id="273" r:id="rId25"/>
    <p:sldId id="272" r:id="rId26"/>
    <p:sldId id="274" r:id="rId27"/>
    <p:sldId id="285" r:id="rId28"/>
    <p:sldId id="275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86B"/>
    <a:srgbClr val="0000FF"/>
    <a:srgbClr val="CC99FF"/>
    <a:srgbClr val="FF6699"/>
    <a:srgbClr val="42CA5C"/>
    <a:srgbClr val="99CCFF"/>
    <a:srgbClr val="FFCCFF"/>
    <a:srgbClr val="D834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B4F79-F5CE-4463-B701-BD7F5A2025CE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30220-D1ED-4E54-975B-EFEBF0A59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0641"/>
            <a:ext cx="9144000" cy="7125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98817"/>
            <a:ext cx="9144000" cy="7125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" y="84775"/>
            <a:ext cx="1197624" cy="50899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" name="Picture 34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93800" y="50800"/>
            <a:ext cx="623888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 userDrawn="1"/>
        </p:nvSpPr>
        <p:spPr>
          <a:xfrm>
            <a:off x="154379" y="6488668"/>
            <a:ext cx="622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LVC  Meeting 2009:  AIC Workgroup:  Shahriar / LIGO</a:t>
            </a:r>
            <a:r>
              <a:rPr lang="en-US" b="1" baseline="0" dirty="0" smtClean="0">
                <a:solidFill>
                  <a:srgbClr val="FF0000"/>
                </a:solidFill>
              </a:rPr>
              <a:t> G0900207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0641"/>
            <a:ext cx="9144000" cy="7125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98817"/>
            <a:ext cx="9144000" cy="7125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" y="84775"/>
            <a:ext cx="1197624" cy="50899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" name="Picture 34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93800" y="50800"/>
            <a:ext cx="623888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0815-DEFF-41D6-BF0A-1EC2C1A39FCB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BA68-EC35-4C96-9B62-E6F935CE3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selim\Desktop\a-gw-talk\GW-movies\two-neutron-stars-spiraling.mpg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17538" y="1055689"/>
            <a:ext cx="8081962" cy="830997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Design constraints and optimization for a white light cavity based GW interferometer including power and signal recycling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946400"/>
            <a:ext cx="4113212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4267200" y="2957513"/>
            <a:ext cx="4686300" cy="396875"/>
          </a:xfrm>
          <a:prstGeom prst="rect">
            <a:avLst/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Selim Shahriar, Northwestern University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4289425" y="3465513"/>
            <a:ext cx="3930650" cy="3048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</a:rPr>
              <a:t>Laboratory of Atomic and Photonic Technologies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289425" y="3859213"/>
            <a:ext cx="3095625" cy="3048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URL: http://lapt.ece.northwestern.edu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4289425" y="5243513"/>
            <a:ext cx="4702891" cy="52322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Northwestern University Gravitational Wave  Astrophysics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Workgroup (Head: Vicky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</a:rPr>
              <a:t>Kalogera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3664" y="167425"/>
            <a:ext cx="16562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LIGO G0900207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10620" y="953036"/>
            <a:ext cx="6800044" cy="516443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955" y="1062038"/>
            <a:ext cx="59213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3402" y="165100"/>
            <a:ext cx="4805803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Fast-light in Photorefractive Crystal for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10620" y="953036"/>
            <a:ext cx="6800044" cy="516443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529" y="1078092"/>
            <a:ext cx="5719092" cy="48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3402" y="165100"/>
            <a:ext cx="4805803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Fast-light in Photorefractive Crystal for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468236" y="141668"/>
            <a:ext cx="6787121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</a:rPr>
              <a:t>Simple (Meers) Model for Signal and Power Recycling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10614" y="1004552"/>
            <a:ext cx="6825132" cy="5074276"/>
            <a:chOff x="1210614" y="1004552"/>
            <a:chExt cx="6825132" cy="5074276"/>
          </a:xfrm>
        </p:grpSpPr>
        <p:sp>
          <p:nvSpPr>
            <p:cNvPr id="106" name="Rectangle 105"/>
            <p:cNvSpPr/>
            <p:nvPr/>
          </p:nvSpPr>
          <p:spPr>
            <a:xfrm>
              <a:off x="1210614" y="1004552"/>
              <a:ext cx="6207617" cy="50742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utoShape 5"/>
            <p:cNvSpPr>
              <a:spLocks noChangeAspect="1" noChangeArrowheads="1"/>
            </p:cNvSpPr>
            <p:nvPr/>
          </p:nvSpPr>
          <p:spPr bwMode="auto">
            <a:xfrm>
              <a:off x="1271409" y="1233846"/>
              <a:ext cx="6764337" cy="463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2"/>
            <p:cNvSpPr>
              <a:spLocks/>
            </p:cNvSpPr>
            <p:nvPr/>
          </p:nvSpPr>
          <p:spPr bwMode="auto">
            <a:xfrm rot="16200000">
              <a:off x="4473500" y="5234054"/>
              <a:ext cx="434792" cy="402834"/>
            </a:xfrm>
            <a:custGeom>
              <a:avLst/>
              <a:gdLst/>
              <a:ahLst/>
              <a:cxnLst>
                <a:cxn ang="0">
                  <a:pos x="14965" y="51"/>
                </a:cxn>
                <a:cxn ang="0">
                  <a:pos x="11718" y="355"/>
                </a:cxn>
                <a:cxn ang="0">
                  <a:pos x="8753" y="1015"/>
                </a:cxn>
                <a:cxn ang="0">
                  <a:pos x="6071" y="1929"/>
                </a:cxn>
                <a:cxn ang="0">
                  <a:pos x="4894" y="2538"/>
                </a:cxn>
                <a:cxn ang="0">
                  <a:pos x="3812" y="3096"/>
                </a:cxn>
                <a:cxn ang="0">
                  <a:pos x="2824" y="3756"/>
                </a:cxn>
                <a:cxn ang="0">
                  <a:pos x="2024" y="4467"/>
                </a:cxn>
                <a:cxn ang="0">
                  <a:pos x="1318" y="5228"/>
                </a:cxn>
                <a:cxn ang="0">
                  <a:pos x="753" y="6041"/>
                </a:cxn>
                <a:cxn ang="0">
                  <a:pos x="376" y="6802"/>
                </a:cxn>
                <a:cxn ang="0">
                  <a:pos x="94" y="7665"/>
                </a:cxn>
                <a:cxn ang="0">
                  <a:pos x="0" y="8579"/>
                </a:cxn>
                <a:cxn ang="0">
                  <a:pos x="94" y="9391"/>
                </a:cxn>
                <a:cxn ang="0">
                  <a:pos x="376" y="10254"/>
                </a:cxn>
                <a:cxn ang="0">
                  <a:pos x="753" y="11117"/>
                </a:cxn>
                <a:cxn ang="0">
                  <a:pos x="1318" y="11929"/>
                </a:cxn>
                <a:cxn ang="0">
                  <a:pos x="2024" y="12589"/>
                </a:cxn>
                <a:cxn ang="0">
                  <a:pos x="2824" y="13350"/>
                </a:cxn>
                <a:cxn ang="0">
                  <a:pos x="3812" y="14010"/>
                </a:cxn>
                <a:cxn ang="0">
                  <a:pos x="4894" y="14569"/>
                </a:cxn>
                <a:cxn ang="0">
                  <a:pos x="6071" y="15178"/>
                </a:cxn>
                <a:cxn ang="0">
                  <a:pos x="8753" y="16091"/>
                </a:cxn>
                <a:cxn ang="0">
                  <a:pos x="11718" y="16751"/>
                </a:cxn>
                <a:cxn ang="0">
                  <a:pos x="14965" y="17107"/>
                </a:cxn>
                <a:cxn ang="0">
                  <a:pos x="15718" y="16751"/>
                </a:cxn>
                <a:cxn ang="0">
                  <a:pos x="13976" y="15838"/>
                </a:cxn>
                <a:cxn ang="0">
                  <a:pos x="12424" y="14924"/>
                </a:cxn>
                <a:cxn ang="0">
                  <a:pos x="11106" y="13858"/>
                </a:cxn>
                <a:cxn ang="0">
                  <a:pos x="10071" y="12792"/>
                </a:cxn>
                <a:cxn ang="0">
                  <a:pos x="9224" y="11624"/>
                </a:cxn>
                <a:cxn ang="0">
                  <a:pos x="8659" y="10406"/>
                </a:cxn>
                <a:cxn ang="0">
                  <a:pos x="8376" y="9188"/>
                </a:cxn>
                <a:cxn ang="0">
                  <a:pos x="8376" y="7919"/>
                </a:cxn>
                <a:cxn ang="0">
                  <a:pos x="8659" y="6701"/>
                </a:cxn>
                <a:cxn ang="0">
                  <a:pos x="9224" y="5482"/>
                </a:cxn>
                <a:cxn ang="0">
                  <a:pos x="10071" y="4315"/>
                </a:cxn>
                <a:cxn ang="0">
                  <a:pos x="11106" y="3249"/>
                </a:cxn>
                <a:cxn ang="0">
                  <a:pos x="12424" y="2234"/>
                </a:cxn>
                <a:cxn ang="0">
                  <a:pos x="13976" y="1269"/>
                </a:cxn>
                <a:cxn ang="0">
                  <a:pos x="15718" y="355"/>
                </a:cxn>
              </a:cxnLst>
              <a:rect l="0" t="0" r="r" b="b"/>
              <a:pathLst>
                <a:path w="20000" h="20000">
                  <a:moveTo>
                    <a:pt x="16706" y="0"/>
                  </a:moveTo>
                  <a:lnTo>
                    <a:pt x="14965" y="51"/>
                  </a:lnTo>
                  <a:lnTo>
                    <a:pt x="13365" y="152"/>
                  </a:lnTo>
                  <a:lnTo>
                    <a:pt x="11718" y="355"/>
                  </a:lnTo>
                  <a:lnTo>
                    <a:pt x="10212" y="711"/>
                  </a:lnTo>
                  <a:lnTo>
                    <a:pt x="8753" y="1015"/>
                  </a:lnTo>
                  <a:lnTo>
                    <a:pt x="7341" y="1472"/>
                  </a:lnTo>
                  <a:lnTo>
                    <a:pt x="6071" y="1929"/>
                  </a:lnTo>
                  <a:lnTo>
                    <a:pt x="5459" y="2234"/>
                  </a:lnTo>
                  <a:lnTo>
                    <a:pt x="4894" y="2538"/>
                  </a:lnTo>
                  <a:lnTo>
                    <a:pt x="4329" y="2792"/>
                  </a:lnTo>
                  <a:lnTo>
                    <a:pt x="3812" y="3096"/>
                  </a:lnTo>
                  <a:lnTo>
                    <a:pt x="3294" y="3452"/>
                  </a:lnTo>
                  <a:lnTo>
                    <a:pt x="2824" y="3756"/>
                  </a:lnTo>
                  <a:lnTo>
                    <a:pt x="2447" y="4112"/>
                  </a:lnTo>
                  <a:lnTo>
                    <a:pt x="2024" y="4467"/>
                  </a:lnTo>
                  <a:lnTo>
                    <a:pt x="1694" y="4822"/>
                  </a:lnTo>
                  <a:lnTo>
                    <a:pt x="1318" y="5228"/>
                  </a:lnTo>
                  <a:lnTo>
                    <a:pt x="1035" y="5584"/>
                  </a:lnTo>
                  <a:lnTo>
                    <a:pt x="753" y="6041"/>
                  </a:lnTo>
                  <a:lnTo>
                    <a:pt x="565" y="6396"/>
                  </a:lnTo>
                  <a:lnTo>
                    <a:pt x="376" y="6802"/>
                  </a:lnTo>
                  <a:lnTo>
                    <a:pt x="188" y="7259"/>
                  </a:lnTo>
                  <a:lnTo>
                    <a:pt x="94" y="7665"/>
                  </a:lnTo>
                  <a:lnTo>
                    <a:pt x="47" y="8071"/>
                  </a:lnTo>
                  <a:lnTo>
                    <a:pt x="0" y="8579"/>
                  </a:lnTo>
                  <a:lnTo>
                    <a:pt x="47" y="8985"/>
                  </a:lnTo>
                  <a:lnTo>
                    <a:pt x="94" y="9391"/>
                  </a:lnTo>
                  <a:lnTo>
                    <a:pt x="188" y="9898"/>
                  </a:lnTo>
                  <a:lnTo>
                    <a:pt x="376" y="10254"/>
                  </a:lnTo>
                  <a:lnTo>
                    <a:pt x="565" y="10660"/>
                  </a:lnTo>
                  <a:lnTo>
                    <a:pt x="753" y="11117"/>
                  </a:lnTo>
                  <a:lnTo>
                    <a:pt x="1035" y="11523"/>
                  </a:lnTo>
                  <a:lnTo>
                    <a:pt x="1318" y="11929"/>
                  </a:lnTo>
                  <a:lnTo>
                    <a:pt x="1694" y="12284"/>
                  </a:lnTo>
                  <a:lnTo>
                    <a:pt x="2024" y="12589"/>
                  </a:lnTo>
                  <a:lnTo>
                    <a:pt x="2447" y="12995"/>
                  </a:lnTo>
                  <a:lnTo>
                    <a:pt x="2824" y="13350"/>
                  </a:lnTo>
                  <a:lnTo>
                    <a:pt x="3294" y="13706"/>
                  </a:lnTo>
                  <a:lnTo>
                    <a:pt x="3812" y="14010"/>
                  </a:lnTo>
                  <a:lnTo>
                    <a:pt x="4329" y="14365"/>
                  </a:lnTo>
                  <a:lnTo>
                    <a:pt x="4894" y="14569"/>
                  </a:lnTo>
                  <a:lnTo>
                    <a:pt x="5459" y="14924"/>
                  </a:lnTo>
                  <a:lnTo>
                    <a:pt x="6071" y="15178"/>
                  </a:lnTo>
                  <a:lnTo>
                    <a:pt x="7341" y="15685"/>
                  </a:lnTo>
                  <a:lnTo>
                    <a:pt x="8753" y="16091"/>
                  </a:lnTo>
                  <a:lnTo>
                    <a:pt x="10212" y="16447"/>
                  </a:lnTo>
                  <a:lnTo>
                    <a:pt x="11718" y="16751"/>
                  </a:lnTo>
                  <a:lnTo>
                    <a:pt x="13365" y="17005"/>
                  </a:lnTo>
                  <a:lnTo>
                    <a:pt x="14965" y="17107"/>
                  </a:lnTo>
                  <a:lnTo>
                    <a:pt x="16706" y="17107"/>
                  </a:lnTo>
                  <a:lnTo>
                    <a:pt x="15718" y="16751"/>
                  </a:lnTo>
                  <a:lnTo>
                    <a:pt x="14824" y="16345"/>
                  </a:lnTo>
                  <a:lnTo>
                    <a:pt x="13976" y="15838"/>
                  </a:lnTo>
                  <a:lnTo>
                    <a:pt x="13176" y="15381"/>
                  </a:lnTo>
                  <a:lnTo>
                    <a:pt x="12424" y="14924"/>
                  </a:lnTo>
                  <a:lnTo>
                    <a:pt x="11718" y="14416"/>
                  </a:lnTo>
                  <a:lnTo>
                    <a:pt x="11106" y="13858"/>
                  </a:lnTo>
                  <a:lnTo>
                    <a:pt x="10541" y="13350"/>
                  </a:lnTo>
                  <a:lnTo>
                    <a:pt x="10071" y="12792"/>
                  </a:lnTo>
                  <a:lnTo>
                    <a:pt x="9600" y="12234"/>
                  </a:lnTo>
                  <a:lnTo>
                    <a:pt x="9224" y="11624"/>
                  </a:lnTo>
                  <a:lnTo>
                    <a:pt x="8894" y="11015"/>
                  </a:lnTo>
                  <a:lnTo>
                    <a:pt x="8659" y="10406"/>
                  </a:lnTo>
                  <a:lnTo>
                    <a:pt x="8471" y="9797"/>
                  </a:lnTo>
                  <a:lnTo>
                    <a:pt x="8376" y="9188"/>
                  </a:lnTo>
                  <a:lnTo>
                    <a:pt x="8329" y="8579"/>
                  </a:lnTo>
                  <a:lnTo>
                    <a:pt x="8376" y="7919"/>
                  </a:lnTo>
                  <a:lnTo>
                    <a:pt x="8471" y="7360"/>
                  </a:lnTo>
                  <a:lnTo>
                    <a:pt x="8659" y="6701"/>
                  </a:lnTo>
                  <a:lnTo>
                    <a:pt x="8894" y="6091"/>
                  </a:lnTo>
                  <a:lnTo>
                    <a:pt x="9224" y="5482"/>
                  </a:lnTo>
                  <a:lnTo>
                    <a:pt x="9600" y="4873"/>
                  </a:lnTo>
                  <a:lnTo>
                    <a:pt x="10071" y="4315"/>
                  </a:lnTo>
                  <a:lnTo>
                    <a:pt x="10541" y="3756"/>
                  </a:lnTo>
                  <a:lnTo>
                    <a:pt x="11106" y="3249"/>
                  </a:lnTo>
                  <a:lnTo>
                    <a:pt x="11718" y="2741"/>
                  </a:lnTo>
                  <a:lnTo>
                    <a:pt x="12424" y="2234"/>
                  </a:lnTo>
                  <a:lnTo>
                    <a:pt x="13176" y="1726"/>
                  </a:lnTo>
                  <a:lnTo>
                    <a:pt x="13976" y="1269"/>
                  </a:lnTo>
                  <a:lnTo>
                    <a:pt x="14824" y="812"/>
                  </a:lnTo>
                  <a:lnTo>
                    <a:pt x="15718" y="355"/>
                  </a:lnTo>
                  <a:lnTo>
                    <a:pt x="16706" y="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4"/>
            <p:cNvSpPr>
              <a:spLocks noChangeArrowheads="1"/>
            </p:cNvSpPr>
            <p:nvPr/>
          </p:nvSpPr>
          <p:spPr bwMode="auto">
            <a:xfrm>
              <a:off x="4924519" y="5378181"/>
              <a:ext cx="1526474" cy="48799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r>
                <a:rPr lang="en-US" sz="1200" b="1">
                  <a:solidFill>
                    <a:srgbClr val="000000"/>
                  </a:solidFill>
                </a:rPr>
                <a:t>detector</a:t>
              </a:r>
              <a:endParaRPr lang="en-US"/>
            </a:p>
          </p:txBody>
        </p:sp>
        <p:sp>
          <p:nvSpPr>
            <p:cNvPr id="98" name="Line 15"/>
            <p:cNvSpPr>
              <a:spLocks noChangeShapeType="1"/>
            </p:cNvSpPr>
            <p:nvPr/>
          </p:nvSpPr>
          <p:spPr bwMode="auto">
            <a:xfrm rot="16200000">
              <a:off x="2646365" y="3421106"/>
              <a:ext cx="4042031" cy="10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 flipV="1">
              <a:off x="3713973" y="4023676"/>
              <a:ext cx="230045" cy="191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7"/>
            <p:cNvSpPr>
              <a:spLocks noChangeArrowheads="1"/>
            </p:cNvSpPr>
            <p:nvPr/>
          </p:nvSpPr>
          <p:spPr bwMode="auto">
            <a:xfrm>
              <a:off x="2512628" y="4246699"/>
              <a:ext cx="1526474" cy="98518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r>
                <a:rPr lang="en-US" sz="1200" b="1">
                  <a:solidFill>
                    <a:srgbClr val="000000"/>
                  </a:solidFill>
                </a:rPr>
                <a:t>Power Recycling Mirror</a:t>
              </a:r>
              <a:endParaRPr lang="en-US"/>
            </a:p>
          </p:txBody>
        </p:sp>
        <p:sp>
          <p:nvSpPr>
            <p:cNvPr id="101" name="Rectangle 18"/>
            <p:cNvSpPr>
              <a:spLocks noChangeArrowheads="1"/>
            </p:cNvSpPr>
            <p:nvPr/>
          </p:nvSpPr>
          <p:spPr bwMode="auto">
            <a:xfrm>
              <a:off x="5282366" y="4148487"/>
              <a:ext cx="1526474" cy="98518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r>
                <a:rPr lang="en-US" sz="1200" b="1">
                  <a:solidFill>
                    <a:srgbClr val="000000"/>
                  </a:solidFill>
                </a:rPr>
                <a:t>Signal Recycling Mirror</a:t>
              </a:r>
              <a:endParaRPr lang="en-US"/>
            </a:p>
          </p:txBody>
        </p:sp>
        <p:sp>
          <p:nvSpPr>
            <p:cNvPr id="102" name="Line 19"/>
            <p:cNvSpPr>
              <a:spLocks noChangeShapeType="1"/>
            </p:cNvSpPr>
            <p:nvPr/>
          </p:nvSpPr>
          <p:spPr bwMode="auto">
            <a:xfrm flipH="1" flipV="1">
              <a:off x="5091174" y="4272275"/>
              <a:ext cx="152341" cy="76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 rot="5400000">
              <a:off x="4460215" y="4531104"/>
              <a:ext cx="414331" cy="10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22"/>
            <p:cNvSpPr>
              <a:spLocks noChangeArrowheads="1"/>
            </p:cNvSpPr>
            <p:nvPr/>
          </p:nvSpPr>
          <p:spPr bwMode="auto">
            <a:xfrm>
              <a:off x="4870331" y="3070203"/>
              <a:ext cx="690134" cy="55244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r>
                <a:rPr lang="en-US" sz="1200" b="1"/>
                <a:t>NPBS</a:t>
              </a: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59864" y="3425780"/>
              <a:ext cx="347729" cy="489397"/>
            </a:xfrm>
            <a:prstGeom prst="ellipse">
              <a:avLst/>
            </a:prstGeom>
            <a:solidFill>
              <a:srgbClr val="14F86B"/>
            </a:solidFill>
            <a:ln>
              <a:solidFill>
                <a:srgbClr val="0000FF"/>
              </a:solidFill>
            </a:ln>
            <a:scene3d>
              <a:camera prst="isometricOffAxis2Left">
                <a:rot lat="2191736" lon="4370795" rev="10114477"/>
              </a:camera>
              <a:lightRig rig="flat" dir="t"/>
            </a:scene3d>
            <a:sp3d extrusionH="1270000" contourW="12700">
              <a:extrusionClr>
                <a:srgbClr val="FF0000"/>
              </a:extrusionClr>
              <a:contourClr>
                <a:srgbClr val="FF66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Line 20"/>
            <p:cNvSpPr>
              <a:spLocks noChangeShapeType="1"/>
            </p:cNvSpPr>
            <p:nvPr/>
          </p:nvSpPr>
          <p:spPr bwMode="auto">
            <a:xfrm>
              <a:off x="3003390" y="3671750"/>
              <a:ext cx="414080" cy="102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"/>
            <p:cNvSpPr>
              <a:spLocks noChangeShapeType="1"/>
            </p:cNvSpPr>
            <p:nvPr/>
          </p:nvSpPr>
          <p:spPr bwMode="auto">
            <a:xfrm>
              <a:off x="2625094" y="3673796"/>
              <a:ext cx="4361648" cy="102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>
              <a:off x="4196555" y="3312845"/>
              <a:ext cx="1022" cy="6854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7"/>
            <p:cNvSpPr>
              <a:spLocks noChangeShapeType="1"/>
            </p:cNvSpPr>
            <p:nvPr/>
          </p:nvSpPr>
          <p:spPr bwMode="auto">
            <a:xfrm>
              <a:off x="4318223" y="4232376"/>
              <a:ext cx="685022" cy="10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>
              <a:off x="6951980" y="3347447"/>
              <a:ext cx="1022" cy="6138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4376501" y="1413901"/>
              <a:ext cx="613453" cy="10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"/>
            <p:cNvSpPr>
              <a:spLocks noChangeShapeType="1"/>
            </p:cNvSpPr>
            <p:nvPr/>
          </p:nvSpPr>
          <p:spPr bwMode="auto">
            <a:xfrm flipH="1">
              <a:off x="4404573" y="3372182"/>
              <a:ext cx="514636" cy="58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777333" y="141668"/>
            <a:ext cx="621823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Enhancing the </a:t>
            </a:r>
            <a:r>
              <a:rPr lang="en-US" sz="2400" dirty="0" smtClean="0">
                <a:solidFill>
                  <a:schemeClr val="bg1"/>
                </a:solidFill>
              </a:rPr>
              <a:t>bandwidth-sensitivity product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752870" y="4282153"/>
            <a:ext cx="5391130" cy="1680765"/>
            <a:chOff x="3752870" y="4282153"/>
            <a:chExt cx="5391130" cy="1680765"/>
          </a:xfrm>
        </p:grpSpPr>
        <p:pic>
          <p:nvPicPr>
            <p:cNvPr id="26" name="Picture 20"/>
            <p:cNvPicPr>
              <a:picLocks noChangeAspect="1" noChangeArrowheads="1"/>
            </p:cNvPicPr>
            <p:nvPr/>
          </p:nvPicPr>
          <p:blipFill>
            <a:blip r:embed="rId2"/>
            <a:srcRect l="3060" t="54435" r="1011" b="2257"/>
            <a:stretch>
              <a:fillRect/>
            </a:stretch>
          </p:blipFill>
          <p:spPr bwMode="auto">
            <a:xfrm>
              <a:off x="4700790" y="4282153"/>
              <a:ext cx="4443210" cy="168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AutoShape 58"/>
            <p:cNvSpPr>
              <a:spLocks noChangeArrowheads="1"/>
            </p:cNvSpPr>
            <p:nvPr/>
          </p:nvSpPr>
          <p:spPr bwMode="auto">
            <a:xfrm rot="3384393" flipV="1">
              <a:off x="4094389" y="4684568"/>
              <a:ext cx="347662" cy="1030700"/>
            </a:xfrm>
            <a:prstGeom prst="upDownArrow">
              <a:avLst>
                <a:gd name="adj1" fmla="val 50000"/>
                <a:gd name="adj2" fmla="val 94795"/>
              </a:avLst>
            </a:prstGeom>
            <a:solidFill>
              <a:srgbClr val="00FFFF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80304" y="850005"/>
            <a:ext cx="3567447" cy="2820473"/>
            <a:chOff x="180304" y="850005"/>
            <a:chExt cx="3567447" cy="2820473"/>
          </a:xfrm>
        </p:grpSpPr>
        <p:sp>
          <p:nvSpPr>
            <p:cNvPr id="45" name="Rectangle 44"/>
            <p:cNvSpPr/>
            <p:nvPr/>
          </p:nvSpPr>
          <p:spPr>
            <a:xfrm>
              <a:off x="180304" y="850005"/>
              <a:ext cx="3567447" cy="282047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292100" y="2020911"/>
              <a:ext cx="774700" cy="266700"/>
            </a:xfrm>
            <a:prstGeom prst="rect">
              <a:avLst/>
            </a:prstGeom>
            <a:solidFill>
              <a:srgbClr val="FF00FF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066800" y="2147911"/>
              <a:ext cx="25019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 rot="5400000" flipV="1">
              <a:off x="1289050" y="2116161"/>
              <a:ext cx="21336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2159000" y="1043011"/>
              <a:ext cx="3937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 rot="16200000">
              <a:off x="3378200" y="2135211"/>
              <a:ext cx="3937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2159000" y="2948011"/>
              <a:ext cx="3937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 rot="16200000">
              <a:off x="1397000" y="2147911"/>
              <a:ext cx="3937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365125" y="1651024"/>
              <a:ext cx="793750" cy="36671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Laser</a:t>
              </a:r>
            </a:p>
          </p:txBody>
        </p:sp>
        <p:sp>
          <p:nvSpPr>
            <p:cNvPr id="57" name="Text Box 33"/>
            <p:cNvSpPr txBox="1">
              <a:spLocks noChangeArrowheads="1"/>
            </p:cNvSpPr>
            <p:nvPr/>
          </p:nvSpPr>
          <p:spPr bwMode="auto">
            <a:xfrm>
              <a:off x="1330325" y="2362224"/>
              <a:ext cx="579438" cy="30480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PRM</a:t>
              </a:r>
            </a:p>
          </p:txBody>
        </p:sp>
        <p:sp>
          <p:nvSpPr>
            <p:cNvPr id="58" name="Text Box 34"/>
            <p:cNvSpPr txBox="1">
              <a:spLocks noChangeArrowheads="1"/>
            </p:cNvSpPr>
            <p:nvPr/>
          </p:nvSpPr>
          <p:spPr bwMode="auto">
            <a:xfrm>
              <a:off x="2587625" y="2806724"/>
              <a:ext cx="579438" cy="30480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SRM</a:t>
              </a:r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 flipV="1">
              <a:off x="2209800" y="2020911"/>
              <a:ext cx="279400" cy="254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54"/>
            <p:cNvSpPr txBox="1">
              <a:spLocks noChangeArrowheads="1"/>
            </p:cNvSpPr>
            <p:nvPr/>
          </p:nvSpPr>
          <p:spPr bwMode="auto">
            <a:xfrm>
              <a:off x="2549525" y="3200424"/>
              <a:ext cx="449263" cy="30480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det</a:t>
              </a:r>
            </a:p>
          </p:txBody>
        </p:sp>
        <p:sp>
          <p:nvSpPr>
            <p:cNvPr id="47" name="Flowchart: Delay 46"/>
            <p:cNvSpPr/>
            <p:nvPr/>
          </p:nvSpPr>
          <p:spPr>
            <a:xfrm rot="5400000">
              <a:off x="2215167" y="3116688"/>
              <a:ext cx="257578" cy="399245"/>
            </a:xfrm>
            <a:prstGeom prst="flowChartDelay">
              <a:avLst/>
            </a:prstGeom>
            <a:solidFill>
              <a:srgbClr val="14F8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5279" y="3773510"/>
            <a:ext cx="3679646" cy="2601533"/>
            <a:chOff x="165279" y="3773510"/>
            <a:chExt cx="3679646" cy="2601533"/>
          </a:xfrm>
        </p:grpSpPr>
        <p:sp>
          <p:nvSpPr>
            <p:cNvPr id="48" name="Rectangle 47"/>
            <p:cNvSpPr/>
            <p:nvPr/>
          </p:nvSpPr>
          <p:spPr>
            <a:xfrm>
              <a:off x="165279" y="3773510"/>
              <a:ext cx="3595352" cy="26015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304800" y="3889064"/>
              <a:ext cx="3282950" cy="2139950"/>
              <a:chOff x="184" y="840"/>
              <a:chExt cx="2068" cy="1348"/>
            </a:xfrm>
          </p:grpSpPr>
          <p:sp>
            <p:nvSpPr>
              <p:cNvPr id="70" name="Rectangle 42"/>
              <p:cNvSpPr>
                <a:spLocks noChangeArrowheads="1"/>
              </p:cNvSpPr>
              <p:nvPr/>
            </p:nvSpPr>
            <p:spPr bwMode="auto">
              <a:xfrm>
                <a:off x="184" y="1456"/>
                <a:ext cx="488" cy="168"/>
              </a:xfrm>
              <a:prstGeom prst="rect">
                <a:avLst/>
              </a:prstGeom>
              <a:solidFill>
                <a:srgbClr val="FF00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3"/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157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44"/>
              <p:cNvSpPr>
                <a:spLocks noChangeShapeType="1"/>
              </p:cNvSpPr>
              <p:nvPr/>
            </p:nvSpPr>
            <p:spPr bwMode="auto">
              <a:xfrm rot="5400000" flipV="1">
                <a:off x="812" y="1516"/>
                <a:ext cx="134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45"/>
              <p:cNvSpPr>
                <a:spLocks noChangeShapeType="1"/>
              </p:cNvSpPr>
              <p:nvPr/>
            </p:nvSpPr>
            <p:spPr bwMode="auto">
              <a:xfrm>
                <a:off x="1360" y="840"/>
                <a:ext cx="24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46"/>
              <p:cNvSpPr>
                <a:spLocks noChangeShapeType="1"/>
              </p:cNvSpPr>
              <p:nvPr/>
            </p:nvSpPr>
            <p:spPr bwMode="auto">
              <a:xfrm rot="-5400000">
                <a:off x="2128" y="1528"/>
                <a:ext cx="24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47"/>
              <p:cNvSpPr>
                <a:spLocks noChangeShapeType="1"/>
              </p:cNvSpPr>
              <p:nvPr/>
            </p:nvSpPr>
            <p:spPr bwMode="auto">
              <a:xfrm>
                <a:off x="1360" y="2040"/>
                <a:ext cx="24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48"/>
              <p:cNvSpPr>
                <a:spLocks noChangeShapeType="1"/>
              </p:cNvSpPr>
              <p:nvPr/>
            </p:nvSpPr>
            <p:spPr bwMode="auto">
              <a:xfrm rot="-5400000">
                <a:off x="880" y="1536"/>
                <a:ext cx="24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Text Box 49"/>
              <p:cNvSpPr txBox="1">
                <a:spLocks noChangeArrowheads="1"/>
              </p:cNvSpPr>
              <p:nvPr/>
            </p:nvSpPr>
            <p:spPr bwMode="auto">
              <a:xfrm>
                <a:off x="230" y="1223"/>
                <a:ext cx="500" cy="23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Laser</a:t>
                </a:r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838" y="1671"/>
                <a:ext cx="365" cy="192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PRM</a:t>
                </a:r>
              </a:p>
            </p:txBody>
          </p:sp>
          <p:sp>
            <p:nvSpPr>
              <p:cNvPr id="79" name="Text Box 51"/>
              <p:cNvSpPr txBox="1">
                <a:spLocks noChangeArrowheads="1"/>
              </p:cNvSpPr>
              <p:nvPr/>
            </p:nvSpPr>
            <p:spPr bwMode="auto">
              <a:xfrm>
                <a:off x="1630" y="1951"/>
                <a:ext cx="365" cy="192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SRM</a:t>
                </a:r>
              </a:p>
            </p:txBody>
          </p:sp>
          <p:sp>
            <p:nvSpPr>
              <p:cNvPr id="80" name="Line 52"/>
              <p:cNvSpPr>
                <a:spLocks noChangeShapeType="1"/>
              </p:cNvSpPr>
              <p:nvPr/>
            </p:nvSpPr>
            <p:spPr bwMode="auto">
              <a:xfrm flipV="1">
                <a:off x="1392" y="1456"/>
                <a:ext cx="176" cy="16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Rectangle 53" descr="Small confetti"/>
            <p:cNvSpPr>
              <a:spLocks noChangeArrowheads="1"/>
            </p:cNvSpPr>
            <p:nvPr/>
          </p:nvSpPr>
          <p:spPr bwMode="auto">
            <a:xfrm>
              <a:off x="2247900" y="5260664"/>
              <a:ext cx="241300" cy="368300"/>
            </a:xfrm>
            <a:prstGeom prst="rect">
              <a:avLst/>
            </a:prstGeom>
            <a:pattFill prst="smConfetti">
              <a:fgClr>
                <a:srgbClr val="00FF00"/>
              </a:fgClr>
              <a:bgClr>
                <a:srgbClr val="FFFFFF"/>
              </a:bgClr>
            </a:pattFill>
            <a:ln w="317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55"/>
            <p:cNvSpPr txBox="1">
              <a:spLocks noChangeArrowheads="1"/>
            </p:cNvSpPr>
            <p:nvPr/>
          </p:nvSpPr>
          <p:spPr bwMode="auto">
            <a:xfrm>
              <a:off x="2587625" y="5995677"/>
              <a:ext cx="449263" cy="30480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det</a:t>
              </a:r>
            </a:p>
          </p:txBody>
        </p:sp>
        <p:sp>
          <p:nvSpPr>
            <p:cNvPr id="68" name="Text Box 56"/>
            <p:cNvSpPr txBox="1">
              <a:spLocks noChangeArrowheads="1"/>
            </p:cNvSpPr>
            <p:nvPr/>
          </p:nvSpPr>
          <p:spPr bwMode="auto">
            <a:xfrm>
              <a:off x="2536825" y="5297177"/>
              <a:ext cx="1308100" cy="30480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WLC element</a:t>
              </a:r>
            </a:p>
          </p:txBody>
        </p:sp>
        <p:sp>
          <p:nvSpPr>
            <p:cNvPr id="49" name="Flowchart: Delay 48"/>
            <p:cNvSpPr/>
            <p:nvPr/>
          </p:nvSpPr>
          <p:spPr>
            <a:xfrm rot="5400000">
              <a:off x="2238779" y="5947895"/>
              <a:ext cx="257578" cy="399245"/>
            </a:xfrm>
            <a:prstGeom prst="flowChartDelay">
              <a:avLst/>
            </a:prstGeom>
            <a:solidFill>
              <a:srgbClr val="14F8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25051" y="1642976"/>
            <a:ext cx="5380312" cy="1705531"/>
            <a:chOff x="3725051" y="1642976"/>
            <a:chExt cx="5380312" cy="1705531"/>
          </a:xfrm>
        </p:grpSpPr>
        <p:sp>
          <p:nvSpPr>
            <p:cNvPr id="84" name="AutoShape 57"/>
            <p:cNvSpPr>
              <a:spLocks noChangeArrowheads="1"/>
            </p:cNvSpPr>
            <p:nvPr/>
          </p:nvSpPr>
          <p:spPr bwMode="auto">
            <a:xfrm rot="18215607">
              <a:off x="4079980" y="1906236"/>
              <a:ext cx="347662" cy="1057519"/>
            </a:xfrm>
            <a:prstGeom prst="upDownArrow">
              <a:avLst>
                <a:gd name="adj1" fmla="val 50000"/>
                <a:gd name="adj2" fmla="val 94795"/>
              </a:avLst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" name="Picture 20"/>
            <p:cNvPicPr>
              <a:picLocks noChangeAspect="1" noChangeArrowheads="1"/>
            </p:cNvPicPr>
            <p:nvPr/>
          </p:nvPicPr>
          <p:blipFill>
            <a:blip r:embed="rId2"/>
            <a:srcRect l="3119" t="2194" r="1311" b="53641"/>
            <a:stretch>
              <a:fillRect/>
            </a:stretch>
          </p:blipFill>
          <p:spPr bwMode="auto">
            <a:xfrm>
              <a:off x="4700788" y="1642976"/>
              <a:ext cx="4404575" cy="170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777333" y="141668"/>
            <a:ext cx="621823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Enhancing the </a:t>
            </a:r>
            <a:r>
              <a:rPr lang="en-US" sz="2400" dirty="0" smtClean="0">
                <a:solidFill>
                  <a:schemeClr val="bg1"/>
                </a:solidFill>
              </a:rPr>
              <a:t>bandwidth-sensitivity product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125" y="785610"/>
            <a:ext cx="2784411" cy="22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3308" y="785610"/>
            <a:ext cx="2782123" cy="222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202" y="785610"/>
            <a:ext cx="3075737" cy="22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1" name="Group 90"/>
          <p:cNvGrpSpPr/>
          <p:nvPr/>
        </p:nvGrpSpPr>
        <p:grpSpPr>
          <a:xfrm>
            <a:off x="2099260" y="3258357"/>
            <a:ext cx="4945487" cy="3078050"/>
            <a:chOff x="1712890" y="3181083"/>
            <a:chExt cx="4945487" cy="3078050"/>
          </a:xfrm>
        </p:grpSpPr>
        <p:sp>
          <p:nvSpPr>
            <p:cNvPr id="90" name="Rectangle 89"/>
            <p:cNvSpPr/>
            <p:nvPr/>
          </p:nvSpPr>
          <p:spPr>
            <a:xfrm>
              <a:off x="1712890" y="3181083"/>
              <a:ext cx="4945487" cy="3078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2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6806" y="3309087"/>
              <a:ext cx="4545013" cy="280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94" name="Straight Arrow Connector 93"/>
          <p:cNvCxnSpPr/>
          <p:nvPr/>
        </p:nvCxnSpPr>
        <p:spPr>
          <a:xfrm rot="16200000" flipH="1">
            <a:off x="1865460" y="2766981"/>
            <a:ext cx="1895862" cy="235812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H="1">
            <a:off x="3460293" y="3215595"/>
            <a:ext cx="1717704" cy="1278441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 flipV="1">
            <a:off x="5808375" y="2993817"/>
            <a:ext cx="1230790" cy="80545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777333" y="141668"/>
            <a:ext cx="621823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Enhancing the </a:t>
            </a:r>
            <a:r>
              <a:rPr lang="en-US" sz="2400" dirty="0" smtClean="0">
                <a:solidFill>
                  <a:schemeClr val="bg1"/>
                </a:solidFill>
              </a:rPr>
              <a:t>bandwidth-sensitivity product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88654" y="2086378"/>
            <a:ext cx="6452316" cy="4237149"/>
            <a:chOff x="2498501" y="1918951"/>
            <a:chExt cx="6452316" cy="4237149"/>
          </a:xfrm>
        </p:grpSpPr>
        <p:sp>
          <p:nvSpPr>
            <p:cNvPr id="13" name="Rectangle 12"/>
            <p:cNvSpPr/>
            <p:nvPr/>
          </p:nvSpPr>
          <p:spPr>
            <a:xfrm>
              <a:off x="2498501" y="1918951"/>
              <a:ext cx="6452316" cy="42371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4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53048" y="2131380"/>
              <a:ext cx="6108059" cy="3767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3193960" y="4597758"/>
              <a:ext cx="1445011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WLC / T</a:t>
              </a:r>
              <a:r>
                <a:rPr lang="en-US" sz="1400" baseline="-25000" dirty="0" smtClean="0"/>
                <a:t>SRM</a:t>
              </a:r>
              <a:r>
                <a:rPr lang="en-US" sz="1400" dirty="0" smtClean="0"/>
                <a:t> =1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9091" y="4028940"/>
              <a:ext cx="1581267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WLC / T</a:t>
              </a:r>
              <a:r>
                <a:rPr lang="en-US" sz="1400" baseline="-25000" dirty="0" smtClean="0"/>
                <a:t>SRM</a:t>
              </a:r>
              <a:r>
                <a:rPr lang="en-US" sz="1400" dirty="0" smtClean="0"/>
                <a:t> =0.1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52550" y="2854816"/>
              <a:ext cx="1764009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WLC / T</a:t>
              </a:r>
              <a:r>
                <a:rPr lang="en-US" sz="1400" baseline="-25000" dirty="0" smtClean="0"/>
                <a:t>SRM</a:t>
              </a:r>
              <a:r>
                <a:rPr lang="en-US" sz="1400" dirty="0" smtClean="0"/>
                <a:t> =0.001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7723" y="3279819"/>
              <a:ext cx="1348574" cy="307777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WLC / T</a:t>
              </a:r>
              <a:r>
                <a:rPr lang="en-US" sz="1400" b="1" baseline="-25000" dirty="0" smtClean="0"/>
                <a:t>SRM</a:t>
              </a:r>
              <a:r>
                <a:rPr lang="en-US" sz="1400" b="1" dirty="0" smtClean="0"/>
                <a:t> =0.1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1335" y="2144331"/>
              <a:ext cx="1531317" cy="307777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WLC / T</a:t>
              </a:r>
              <a:r>
                <a:rPr lang="en-US" sz="1400" b="1" baseline="-25000" dirty="0" smtClean="0"/>
                <a:t>SRM</a:t>
              </a:r>
              <a:r>
                <a:rPr lang="en-US" sz="1400" b="1" dirty="0" smtClean="0"/>
                <a:t> =0.001</a:t>
              </a:r>
              <a:endParaRPr lang="en-US" sz="1400" b="1" dirty="0"/>
            </a:p>
          </p:txBody>
        </p:sp>
        <p:sp>
          <p:nvSpPr>
            <p:cNvPr id="21" name="Bent-Up Arrow 20"/>
            <p:cNvSpPr/>
            <p:nvPr/>
          </p:nvSpPr>
          <p:spPr>
            <a:xfrm>
              <a:off x="4687908" y="4533364"/>
              <a:ext cx="360609" cy="296214"/>
            </a:xfrm>
            <a:prstGeom prst="bent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743977" y="4159877"/>
              <a:ext cx="399245" cy="1287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844862" y="2895600"/>
              <a:ext cx="399245" cy="1287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8240333" y="3810001"/>
              <a:ext cx="399245" cy="12878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5400000">
              <a:off x="8238187" y="2661636"/>
              <a:ext cx="399245" cy="12878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3312"/>
            <a:ext cx="2915278" cy="21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210614" y="1004552"/>
            <a:ext cx="6207617" cy="5074276"/>
            <a:chOff x="1210614" y="1004552"/>
            <a:chExt cx="6207617" cy="5074276"/>
          </a:xfrm>
        </p:grpSpPr>
        <p:sp>
          <p:nvSpPr>
            <p:cNvPr id="72" name="Rectangle 71"/>
            <p:cNvSpPr/>
            <p:nvPr/>
          </p:nvSpPr>
          <p:spPr>
            <a:xfrm>
              <a:off x="1210614" y="1004552"/>
              <a:ext cx="6207617" cy="50742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485622" y="3400022"/>
              <a:ext cx="347729" cy="489397"/>
            </a:xfrm>
            <a:prstGeom prst="ellipse">
              <a:avLst/>
            </a:prstGeom>
            <a:solidFill>
              <a:srgbClr val="14F86B"/>
            </a:solidFill>
            <a:ln>
              <a:solidFill>
                <a:srgbClr val="0000FF"/>
              </a:solidFill>
            </a:ln>
            <a:scene3d>
              <a:camera prst="isometricOffAxis2Left">
                <a:rot lat="2191736" lon="4370795" rev="10114477"/>
              </a:camera>
              <a:lightRig rig="flat" dir="t"/>
            </a:scene3d>
            <a:sp3d extrusionH="1270000" contourW="12700">
              <a:extrusionClr>
                <a:srgbClr val="FF0000"/>
              </a:extrusionClr>
              <a:contourClr>
                <a:srgbClr val="FF66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4354630" y="4203526"/>
              <a:ext cx="680816" cy="10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2641412" y="3648392"/>
              <a:ext cx="4334867" cy="10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4207951" y="3276948"/>
              <a:ext cx="1016" cy="6812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6972215" y="3324056"/>
              <a:ext cx="1016" cy="6100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H="1">
              <a:off x="4378356" y="3284402"/>
              <a:ext cx="624928" cy="7289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 rot="16200000">
              <a:off x="4508959" y="5199020"/>
              <a:ext cx="432110" cy="400360"/>
            </a:xfrm>
            <a:custGeom>
              <a:avLst/>
              <a:gdLst/>
              <a:ahLst/>
              <a:cxnLst>
                <a:cxn ang="0">
                  <a:pos x="14965" y="51"/>
                </a:cxn>
                <a:cxn ang="0">
                  <a:pos x="11718" y="355"/>
                </a:cxn>
                <a:cxn ang="0">
                  <a:pos x="8753" y="1015"/>
                </a:cxn>
                <a:cxn ang="0">
                  <a:pos x="6071" y="1929"/>
                </a:cxn>
                <a:cxn ang="0">
                  <a:pos x="4894" y="2538"/>
                </a:cxn>
                <a:cxn ang="0">
                  <a:pos x="3812" y="3096"/>
                </a:cxn>
                <a:cxn ang="0">
                  <a:pos x="2824" y="3756"/>
                </a:cxn>
                <a:cxn ang="0">
                  <a:pos x="2024" y="4467"/>
                </a:cxn>
                <a:cxn ang="0">
                  <a:pos x="1318" y="5228"/>
                </a:cxn>
                <a:cxn ang="0">
                  <a:pos x="753" y="6041"/>
                </a:cxn>
                <a:cxn ang="0">
                  <a:pos x="376" y="6802"/>
                </a:cxn>
                <a:cxn ang="0">
                  <a:pos x="94" y="7665"/>
                </a:cxn>
                <a:cxn ang="0">
                  <a:pos x="0" y="8579"/>
                </a:cxn>
                <a:cxn ang="0">
                  <a:pos x="94" y="9391"/>
                </a:cxn>
                <a:cxn ang="0">
                  <a:pos x="376" y="10254"/>
                </a:cxn>
                <a:cxn ang="0">
                  <a:pos x="753" y="11117"/>
                </a:cxn>
                <a:cxn ang="0">
                  <a:pos x="1318" y="11929"/>
                </a:cxn>
                <a:cxn ang="0">
                  <a:pos x="2024" y="12589"/>
                </a:cxn>
                <a:cxn ang="0">
                  <a:pos x="2824" y="13350"/>
                </a:cxn>
                <a:cxn ang="0">
                  <a:pos x="3812" y="14010"/>
                </a:cxn>
                <a:cxn ang="0">
                  <a:pos x="4894" y="14569"/>
                </a:cxn>
                <a:cxn ang="0">
                  <a:pos x="6071" y="15178"/>
                </a:cxn>
                <a:cxn ang="0">
                  <a:pos x="8753" y="16091"/>
                </a:cxn>
                <a:cxn ang="0">
                  <a:pos x="11718" y="16751"/>
                </a:cxn>
                <a:cxn ang="0">
                  <a:pos x="14965" y="17107"/>
                </a:cxn>
                <a:cxn ang="0">
                  <a:pos x="15718" y="16751"/>
                </a:cxn>
                <a:cxn ang="0">
                  <a:pos x="13976" y="15838"/>
                </a:cxn>
                <a:cxn ang="0">
                  <a:pos x="12424" y="14924"/>
                </a:cxn>
                <a:cxn ang="0">
                  <a:pos x="11106" y="13858"/>
                </a:cxn>
                <a:cxn ang="0">
                  <a:pos x="10071" y="12792"/>
                </a:cxn>
                <a:cxn ang="0">
                  <a:pos x="9224" y="11624"/>
                </a:cxn>
                <a:cxn ang="0">
                  <a:pos x="8659" y="10406"/>
                </a:cxn>
                <a:cxn ang="0">
                  <a:pos x="8376" y="9188"/>
                </a:cxn>
                <a:cxn ang="0">
                  <a:pos x="8376" y="7919"/>
                </a:cxn>
                <a:cxn ang="0">
                  <a:pos x="8659" y="6701"/>
                </a:cxn>
                <a:cxn ang="0">
                  <a:pos x="9224" y="5482"/>
                </a:cxn>
                <a:cxn ang="0">
                  <a:pos x="10071" y="4315"/>
                </a:cxn>
                <a:cxn ang="0">
                  <a:pos x="11106" y="3249"/>
                </a:cxn>
                <a:cxn ang="0">
                  <a:pos x="12424" y="2234"/>
                </a:cxn>
                <a:cxn ang="0">
                  <a:pos x="13976" y="1269"/>
                </a:cxn>
                <a:cxn ang="0">
                  <a:pos x="15718" y="355"/>
                </a:cxn>
              </a:cxnLst>
              <a:rect l="0" t="0" r="r" b="b"/>
              <a:pathLst>
                <a:path w="20000" h="20000">
                  <a:moveTo>
                    <a:pt x="16706" y="0"/>
                  </a:moveTo>
                  <a:lnTo>
                    <a:pt x="14965" y="51"/>
                  </a:lnTo>
                  <a:lnTo>
                    <a:pt x="13365" y="152"/>
                  </a:lnTo>
                  <a:lnTo>
                    <a:pt x="11718" y="355"/>
                  </a:lnTo>
                  <a:lnTo>
                    <a:pt x="10212" y="711"/>
                  </a:lnTo>
                  <a:lnTo>
                    <a:pt x="8753" y="1015"/>
                  </a:lnTo>
                  <a:lnTo>
                    <a:pt x="7341" y="1472"/>
                  </a:lnTo>
                  <a:lnTo>
                    <a:pt x="6071" y="1929"/>
                  </a:lnTo>
                  <a:lnTo>
                    <a:pt x="5459" y="2234"/>
                  </a:lnTo>
                  <a:lnTo>
                    <a:pt x="4894" y="2538"/>
                  </a:lnTo>
                  <a:lnTo>
                    <a:pt x="4329" y="2792"/>
                  </a:lnTo>
                  <a:lnTo>
                    <a:pt x="3812" y="3096"/>
                  </a:lnTo>
                  <a:lnTo>
                    <a:pt x="3294" y="3452"/>
                  </a:lnTo>
                  <a:lnTo>
                    <a:pt x="2824" y="3756"/>
                  </a:lnTo>
                  <a:lnTo>
                    <a:pt x="2447" y="4112"/>
                  </a:lnTo>
                  <a:lnTo>
                    <a:pt x="2024" y="4467"/>
                  </a:lnTo>
                  <a:lnTo>
                    <a:pt x="1694" y="4822"/>
                  </a:lnTo>
                  <a:lnTo>
                    <a:pt x="1318" y="5228"/>
                  </a:lnTo>
                  <a:lnTo>
                    <a:pt x="1035" y="5584"/>
                  </a:lnTo>
                  <a:lnTo>
                    <a:pt x="753" y="6041"/>
                  </a:lnTo>
                  <a:lnTo>
                    <a:pt x="565" y="6396"/>
                  </a:lnTo>
                  <a:lnTo>
                    <a:pt x="376" y="6802"/>
                  </a:lnTo>
                  <a:lnTo>
                    <a:pt x="188" y="7259"/>
                  </a:lnTo>
                  <a:lnTo>
                    <a:pt x="94" y="7665"/>
                  </a:lnTo>
                  <a:lnTo>
                    <a:pt x="47" y="8071"/>
                  </a:lnTo>
                  <a:lnTo>
                    <a:pt x="0" y="8579"/>
                  </a:lnTo>
                  <a:lnTo>
                    <a:pt x="47" y="8985"/>
                  </a:lnTo>
                  <a:lnTo>
                    <a:pt x="94" y="9391"/>
                  </a:lnTo>
                  <a:lnTo>
                    <a:pt x="188" y="9898"/>
                  </a:lnTo>
                  <a:lnTo>
                    <a:pt x="376" y="10254"/>
                  </a:lnTo>
                  <a:lnTo>
                    <a:pt x="565" y="10660"/>
                  </a:lnTo>
                  <a:lnTo>
                    <a:pt x="753" y="11117"/>
                  </a:lnTo>
                  <a:lnTo>
                    <a:pt x="1035" y="11523"/>
                  </a:lnTo>
                  <a:lnTo>
                    <a:pt x="1318" y="11929"/>
                  </a:lnTo>
                  <a:lnTo>
                    <a:pt x="1694" y="12284"/>
                  </a:lnTo>
                  <a:lnTo>
                    <a:pt x="2024" y="12589"/>
                  </a:lnTo>
                  <a:lnTo>
                    <a:pt x="2447" y="12995"/>
                  </a:lnTo>
                  <a:lnTo>
                    <a:pt x="2824" y="13350"/>
                  </a:lnTo>
                  <a:lnTo>
                    <a:pt x="3294" y="13706"/>
                  </a:lnTo>
                  <a:lnTo>
                    <a:pt x="3812" y="14010"/>
                  </a:lnTo>
                  <a:lnTo>
                    <a:pt x="4329" y="14365"/>
                  </a:lnTo>
                  <a:lnTo>
                    <a:pt x="4894" y="14569"/>
                  </a:lnTo>
                  <a:lnTo>
                    <a:pt x="5459" y="14924"/>
                  </a:lnTo>
                  <a:lnTo>
                    <a:pt x="6071" y="15178"/>
                  </a:lnTo>
                  <a:lnTo>
                    <a:pt x="7341" y="15685"/>
                  </a:lnTo>
                  <a:lnTo>
                    <a:pt x="8753" y="16091"/>
                  </a:lnTo>
                  <a:lnTo>
                    <a:pt x="10212" y="16447"/>
                  </a:lnTo>
                  <a:lnTo>
                    <a:pt x="11718" y="16751"/>
                  </a:lnTo>
                  <a:lnTo>
                    <a:pt x="13365" y="17005"/>
                  </a:lnTo>
                  <a:lnTo>
                    <a:pt x="14965" y="17107"/>
                  </a:lnTo>
                  <a:lnTo>
                    <a:pt x="16706" y="17107"/>
                  </a:lnTo>
                  <a:lnTo>
                    <a:pt x="15718" y="16751"/>
                  </a:lnTo>
                  <a:lnTo>
                    <a:pt x="14824" y="16345"/>
                  </a:lnTo>
                  <a:lnTo>
                    <a:pt x="13976" y="15838"/>
                  </a:lnTo>
                  <a:lnTo>
                    <a:pt x="13176" y="15381"/>
                  </a:lnTo>
                  <a:lnTo>
                    <a:pt x="12424" y="14924"/>
                  </a:lnTo>
                  <a:lnTo>
                    <a:pt x="11718" y="14416"/>
                  </a:lnTo>
                  <a:lnTo>
                    <a:pt x="11106" y="13858"/>
                  </a:lnTo>
                  <a:lnTo>
                    <a:pt x="10541" y="13350"/>
                  </a:lnTo>
                  <a:lnTo>
                    <a:pt x="10071" y="12792"/>
                  </a:lnTo>
                  <a:lnTo>
                    <a:pt x="9600" y="12234"/>
                  </a:lnTo>
                  <a:lnTo>
                    <a:pt x="9224" y="11624"/>
                  </a:lnTo>
                  <a:lnTo>
                    <a:pt x="8894" y="11015"/>
                  </a:lnTo>
                  <a:lnTo>
                    <a:pt x="8659" y="10406"/>
                  </a:lnTo>
                  <a:lnTo>
                    <a:pt x="8471" y="9797"/>
                  </a:lnTo>
                  <a:lnTo>
                    <a:pt x="8376" y="9188"/>
                  </a:lnTo>
                  <a:lnTo>
                    <a:pt x="8329" y="8579"/>
                  </a:lnTo>
                  <a:lnTo>
                    <a:pt x="8376" y="7919"/>
                  </a:lnTo>
                  <a:lnTo>
                    <a:pt x="8471" y="7360"/>
                  </a:lnTo>
                  <a:lnTo>
                    <a:pt x="8659" y="6701"/>
                  </a:lnTo>
                  <a:lnTo>
                    <a:pt x="8894" y="6091"/>
                  </a:lnTo>
                  <a:lnTo>
                    <a:pt x="9224" y="5482"/>
                  </a:lnTo>
                  <a:lnTo>
                    <a:pt x="9600" y="4873"/>
                  </a:lnTo>
                  <a:lnTo>
                    <a:pt x="10071" y="4315"/>
                  </a:lnTo>
                  <a:lnTo>
                    <a:pt x="10541" y="3756"/>
                  </a:lnTo>
                  <a:lnTo>
                    <a:pt x="11106" y="3249"/>
                  </a:lnTo>
                  <a:lnTo>
                    <a:pt x="11718" y="2741"/>
                  </a:lnTo>
                  <a:lnTo>
                    <a:pt x="12424" y="2234"/>
                  </a:lnTo>
                  <a:lnTo>
                    <a:pt x="13176" y="1726"/>
                  </a:lnTo>
                  <a:lnTo>
                    <a:pt x="13976" y="1269"/>
                  </a:lnTo>
                  <a:lnTo>
                    <a:pt x="14824" y="812"/>
                  </a:lnTo>
                  <a:lnTo>
                    <a:pt x="15718" y="355"/>
                  </a:lnTo>
                  <a:lnTo>
                    <a:pt x="16706" y="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rot="16200000">
              <a:off x="2693094" y="3397260"/>
              <a:ext cx="4017097" cy="10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5217359" y="3279320"/>
              <a:ext cx="1016" cy="6812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4339388" y="3120710"/>
              <a:ext cx="680816" cy="10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3047870" y="3646359"/>
              <a:ext cx="411538" cy="10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 rot="5400000">
              <a:off x="4495755" y="4500412"/>
              <a:ext cx="411775" cy="10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AutoShape 34"/>
            <p:cNvSpPr>
              <a:spLocks noChangeArrowheads="1"/>
            </p:cNvSpPr>
            <p:nvPr/>
          </p:nvSpPr>
          <p:spPr bwMode="auto">
            <a:xfrm rot="16200000">
              <a:off x="4626903" y="3141673"/>
              <a:ext cx="185045" cy="1004966"/>
            </a:xfrm>
            <a:prstGeom prst="upDownArrow">
              <a:avLst>
                <a:gd name="adj1" fmla="val 50000"/>
                <a:gd name="adj2" fmla="val 108681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35"/>
            <p:cNvSpPr>
              <a:spLocks noChangeArrowheads="1"/>
            </p:cNvSpPr>
            <p:nvPr/>
          </p:nvSpPr>
          <p:spPr bwMode="auto">
            <a:xfrm>
              <a:off x="4614763" y="3110542"/>
              <a:ext cx="195100" cy="1060449"/>
            </a:xfrm>
            <a:prstGeom prst="upDownArrow">
              <a:avLst>
                <a:gd name="adj1" fmla="val 50000"/>
                <a:gd name="adj2" fmla="val 108646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36"/>
            <p:cNvSpPr>
              <a:spLocks noChangeArrowheads="1"/>
            </p:cNvSpPr>
            <p:nvPr/>
          </p:nvSpPr>
          <p:spPr bwMode="auto">
            <a:xfrm rot="10800000">
              <a:off x="4708248" y="3625007"/>
              <a:ext cx="466410" cy="564285"/>
            </a:xfrm>
            <a:custGeom>
              <a:avLst/>
              <a:gdLst>
                <a:gd name="G0" fmla="+- 9257 0 0"/>
                <a:gd name="G1" fmla="+- 18514 0 0"/>
                <a:gd name="G2" fmla="+- 6171 0 0"/>
                <a:gd name="G3" fmla="*/ 9257 1 2"/>
                <a:gd name="G4" fmla="+- G3 10800 0"/>
                <a:gd name="G5" fmla="+- 21600 9257 18514"/>
                <a:gd name="G6" fmla="+- 18514 6171 0"/>
                <a:gd name="G7" fmla="*/ G6 1 2"/>
                <a:gd name="G8" fmla="*/ 18514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6171 h 21600"/>
                <a:gd name="T4" fmla="*/ 6171 w 21600"/>
                <a:gd name="T5" fmla="*/ 9257 h 21600"/>
                <a:gd name="T6" fmla="*/ 0 w 21600"/>
                <a:gd name="T7" fmla="*/ 15429 h 21600"/>
                <a:gd name="T8" fmla="*/ 6171 w 21600"/>
                <a:gd name="T9" fmla="*/ 21600 h 21600"/>
                <a:gd name="T10" fmla="*/ 12343 w 21600"/>
                <a:gd name="T11" fmla="*/ 18514 h 21600"/>
                <a:gd name="T12" fmla="*/ 18514 w 21600"/>
                <a:gd name="T13" fmla="*/ 12343 h 21600"/>
                <a:gd name="T14" fmla="*/ 21600 w 21600"/>
                <a:gd name="T15" fmla="*/ 6171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AutoShape 37"/>
            <p:cNvSpPr>
              <a:spLocks noChangeArrowheads="1"/>
            </p:cNvSpPr>
            <p:nvPr/>
          </p:nvSpPr>
          <p:spPr bwMode="auto">
            <a:xfrm>
              <a:off x="4265209" y="3118676"/>
              <a:ext cx="466410" cy="564285"/>
            </a:xfrm>
            <a:custGeom>
              <a:avLst/>
              <a:gdLst>
                <a:gd name="G0" fmla="+- 9257 0 0"/>
                <a:gd name="G1" fmla="+- 18514 0 0"/>
                <a:gd name="G2" fmla="+- 6171 0 0"/>
                <a:gd name="G3" fmla="*/ 9257 1 2"/>
                <a:gd name="G4" fmla="+- G3 10800 0"/>
                <a:gd name="G5" fmla="+- 21600 9257 18514"/>
                <a:gd name="G6" fmla="+- 18514 6171 0"/>
                <a:gd name="G7" fmla="*/ G6 1 2"/>
                <a:gd name="G8" fmla="*/ 18514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6171 h 21600"/>
                <a:gd name="T4" fmla="*/ 6171 w 21600"/>
                <a:gd name="T5" fmla="*/ 9257 h 21600"/>
                <a:gd name="T6" fmla="*/ 0 w 21600"/>
                <a:gd name="T7" fmla="*/ 15429 h 21600"/>
                <a:gd name="T8" fmla="*/ 6171 w 21600"/>
                <a:gd name="T9" fmla="*/ 21600 h 21600"/>
                <a:gd name="T10" fmla="*/ 12343 w 21600"/>
                <a:gd name="T11" fmla="*/ 18514 h 21600"/>
                <a:gd name="T12" fmla="*/ 18514 w 21600"/>
                <a:gd name="T13" fmla="*/ 12343 h 21600"/>
                <a:gd name="T14" fmla="*/ 21600 w 21600"/>
                <a:gd name="T15" fmla="*/ 6171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4412550" y="1402437"/>
              <a:ext cx="609686" cy="10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740973" y="115911"/>
            <a:ext cx="6429004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Signal and Power Recycling in the Presence of  Arm Cavities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6375056" y="1043875"/>
            <a:ext cx="940158" cy="3452123"/>
            <a:chOff x="2073498" y="2434794"/>
            <a:chExt cx="940158" cy="3452123"/>
          </a:xfrm>
        </p:grpSpPr>
        <p:sp>
          <p:nvSpPr>
            <p:cNvPr id="104" name="AutoShape 155"/>
            <p:cNvSpPr>
              <a:spLocks noChangeArrowheads="1"/>
            </p:cNvSpPr>
            <p:nvPr/>
          </p:nvSpPr>
          <p:spPr bwMode="auto">
            <a:xfrm rot="5400000" flipH="1">
              <a:off x="2037504" y="3929677"/>
              <a:ext cx="1012146" cy="94015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39"/>
            <p:cNvSpPr>
              <a:spLocks noChangeShapeType="1"/>
            </p:cNvSpPr>
            <p:nvPr/>
          </p:nvSpPr>
          <p:spPr bwMode="auto">
            <a:xfrm rot="5400000" flipH="1" flipV="1">
              <a:off x="906182" y="4064820"/>
              <a:ext cx="3284794" cy="457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40"/>
            <p:cNvSpPr>
              <a:spLocks noChangeShapeType="1"/>
            </p:cNvSpPr>
            <p:nvPr/>
          </p:nvSpPr>
          <p:spPr bwMode="auto">
            <a:xfrm rot="5400000" flipH="1">
              <a:off x="2544636" y="4498514"/>
              <a:ext cx="874" cy="5866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41"/>
            <p:cNvSpPr>
              <a:spLocks noChangeShapeType="1"/>
            </p:cNvSpPr>
            <p:nvPr/>
          </p:nvSpPr>
          <p:spPr bwMode="auto">
            <a:xfrm rot="5400000" flipH="1">
              <a:off x="2575169" y="2173388"/>
              <a:ext cx="1748" cy="5245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44"/>
            <p:cNvSpPr>
              <a:spLocks noChangeShapeType="1"/>
            </p:cNvSpPr>
            <p:nvPr/>
          </p:nvSpPr>
          <p:spPr bwMode="auto">
            <a:xfrm rot="5400000" flipH="1">
              <a:off x="2557717" y="3686029"/>
              <a:ext cx="874" cy="5857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AutoShape 149"/>
            <p:cNvSpPr>
              <a:spLocks noChangeArrowheads="1"/>
            </p:cNvSpPr>
            <p:nvPr/>
          </p:nvSpPr>
          <p:spPr bwMode="auto">
            <a:xfrm rot="10800000" flipH="1">
              <a:off x="2459128" y="3945255"/>
              <a:ext cx="158242" cy="864494"/>
            </a:xfrm>
            <a:prstGeom prst="upDownArrow">
              <a:avLst>
                <a:gd name="adj1" fmla="val 50000"/>
                <a:gd name="adj2" fmla="val 109282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58"/>
            <p:cNvSpPr>
              <a:spLocks/>
            </p:cNvSpPr>
            <p:nvPr/>
          </p:nvSpPr>
          <p:spPr bwMode="auto">
            <a:xfrm rot="16200000">
              <a:off x="2352532" y="5528939"/>
              <a:ext cx="371497" cy="344460"/>
            </a:xfrm>
            <a:custGeom>
              <a:avLst/>
              <a:gdLst/>
              <a:ahLst/>
              <a:cxnLst>
                <a:cxn ang="0">
                  <a:pos x="14965" y="51"/>
                </a:cxn>
                <a:cxn ang="0">
                  <a:pos x="11718" y="355"/>
                </a:cxn>
                <a:cxn ang="0">
                  <a:pos x="8753" y="1015"/>
                </a:cxn>
                <a:cxn ang="0">
                  <a:pos x="6071" y="1929"/>
                </a:cxn>
                <a:cxn ang="0">
                  <a:pos x="4894" y="2538"/>
                </a:cxn>
                <a:cxn ang="0">
                  <a:pos x="3812" y="3096"/>
                </a:cxn>
                <a:cxn ang="0">
                  <a:pos x="2824" y="3756"/>
                </a:cxn>
                <a:cxn ang="0">
                  <a:pos x="2024" y="4467"/>
                </a:cxn>
                <a:cxn ang="0">
                  <a:pos x="1318" y="5228"/>
                </a:cxn>
                <a:cxn ang="0">
                  <a:pos x="753" y="6041"/>
                </a:cxn>
                <a:cxn ang="0">
                  <a:pos x="376" y="6802"/>
                </a:cxn>
                <a:cxn ang="0">
                  <a:pos x="94" y="7665"/>
                </a:cxn>
                <a:cxn ang="0">
                  <a:pos x="0" y="8579"/>
                </a:cxn>
                <a:cxn ang="0">
                  <a:pos x="94" y="9391"/>
                </a:cxn>
                <a:cxn ang="0">
                  <a:pos x="376" y="10254"/>
                </a:cxn>
                <a:cxn ang="0">
                  <a:pos x="753" y="11117"/>
                </a:cxn>
                <a:cxn ang="0">
                  <a:pos x="1318" y="11929"/>
                </a:cxn>
                <a:cxn ang="0">
                  <a:pos x="2024" y="12589"/>
                </a:cxn>
                <a:cxn ang="0">
                  <a:pos x="2824" y="13350"/>
                </a:cxn>
                <a:cxn ang="0">
                  <a:pos x="3812" y="14010"/>
                </a:cxn>
                <a:cxn ang="0">
                  <a:pos x="4894" y="14569"/>
                </a:cxn>
                <a:cxn ang="0">
                  <a:pos x="6071" y="15178"/>
                </a:cxn>
                <a:cxn ang="0">
                  <a:pos x="8753" y="16091"/>
                </a:cxn>
                <a:cxn ang="0">
                  <a:pos x="11718" y="16751"/>
                </a:cxn>
                <a:cxn ang="0">
                  <a:pos x="14965" y="17107"/>
                </a:cxn>
                <a:cxn ang="0">
                  <a:pos x="15718" y="16751"/>
                </a:cxn>
                <a:cxn ang="0">
                  <a:pos x="13976" y="15838"/>
                </a:cxn>
                <a:cxn ang="0">
                  <a:pos x="12424" y="14924"/>
                </a:cxn>
                <a:cxn ang="0">
                  <a:pos x="11106" y="13858"/>
                </a:cxn>
                <a:cxn ang="0">
                  <a:pos x="10071" y="12792"/>
                </a:cxn>
                <a:cxn ang="0">
                  <a:pos x="9224" y="11624"/>
                </a:cxn>
                <a:cxn ang="0">
                  <a:pos x="8659" y="10406"/>
                </a:cxn>
                <a:cxn ang="0">
                  <a:pos x="8376" y="9188"/>
                </a:cxn>
                <a:cxn ang="0">
                  <a:pos x="8376" y="7919"/>
                </a:cxn>
                <a:cxn ang="0">
                  <a:pos x="8659" y="6701"/>
                </a:cxn>
                <a:cxn ang="0">
                  <a:pos x="9224" y="5482"/>
                </a:cxn>
                <a:cxn ang="0">
                  <a:pos x="10071" y="4315"/>
                </a:cxn>
                <a:cxn ang="0">
                  <a:pos x="11106" y="3249"/>
                </a:cxn>
                <a:cxn ang="0">
                  <a:pos x="12424" y="2234"/>
                </a:cxn>
                <a:cxn ang="0">
                  <a:pos x="13976" y="1269"/>
                </a:cxn>
                <a:cxn ang="0">
                  <a:pos x="15718" y="355"/>
                </a:cxn>
              </a:cxnLst>
              <a:rect l="0" t="0" r="r" b="b"/>
              <a:pathLst>
                <a:path w="20000" h="20000">
                  <a:moveTo>
                    <a:pt x="16706" y="0"/>
                  </a:moveTo>
                  <a:lnTo>
                    <a:pt x="14965" y="51"/>
                  </a:lnTo>
                  <a:lnTo>
                    <a:pt x="13365" y="152"/>
                  </a:lnTo>
                  <a:lnTo>
                    <a:pt x="11718" y="355"/>
                  </a:lnTo>
                  <a:lnTo>
                    <a:pt x="10212" y="711"/>
                  </a:lnTo>
                  <a:lnTo>
                    <a:pt x="8753" y="1015"/>
                  </a:lnTo>
                  <a:lnTo>
                    <a:pt x="7341" y="1472"/>
                  </a:lnTo>
                  <a:lnTo>
                    <a:pt x="6071" y="1929"/>
                  </a:lnTo>
                  <a:lnTo>
                    <a:pt x="5459" y="2234"/>
                  </a:lnTo>
                  <a:lnTo>
                    <a:pt x="4894" y="2538"/>
                  </a:lnTo>
                  <a:lnTo>
                    <a:pt x="4329" y="2792"/>
                  </a:lnTo>
                  <a:lnTo>
                    <a:pt x="3812" y="3096"/>
                  </a:lnTo>
                  <a:lnTo>
                    <a:pt x="3294" y="3452"/>
                  </a:lnTo>
                  <a:lnTo>
                    <a:pt x="2824" y="3756"/>
                  </a:lnTo>
                  <a:lnTo>
                    <a:pt x="2447" y="4112"/>
                  </a:lnTo>
                  <a:lnTo>
                    <a:pt x="2024" y="4467"/>
                  </a:lnTo>
                  <a:lnTo>
                    <a:pt x="1694" y="4822"/>
                  </a:lnTo>
                  <a:lnTo>
                    <a:pt x="1318" y="5228"/>
                  </a:lnTo>
                  <a:lnTo>
                    <a:pt x="1035" y="5584"/>
                  </a:lnTo>
                  <a:lnTo>
                    <a:pt x="753" y="6041"/>
                  </a:lnTo>
                  <a:lnTo>
                    <a:pt x="565" y="6396"/>
                  </a:lnTo>
                  <a:lnTo>
                    <a:pt x="376" y="6802"/>
                  </a:lnTo>
                  <a:lnTo>
                    <a:pt x="188" y="7259"/>
                  </a:lnTo>
                  <a:lnTo>
                    <a:pt x="94" y="7665"/>
                  </a:lnTo>
                  <a:lnTo>
                    <a:pt x="47" y="8071"/>
                  </a:lnTo>
                  <a:lnTo>
                    <a:pt x="0" y="8579"/>
                  </a:lnTo>
                  <a:lnTo>
                    <a:pt x="47" y="8985"/>
                  </a:lnTo>
                  <a:lnTo>
                    <a:pt x="94" y="9391"/>
                  </a:lnTo>
                  <a:lnTo>
                    <a:pt x="188" y="9898"/>
                  </a:lnTo>
                  <a:lnTo>
                    <a:pt x="376" y="10254"/>
                  </a:lnTo>
                  <a:lnTo>
                    <a:pt x="565" y="10660"/>
                  </a:lnTo>
                  <a:lnTo>
                    <a:pt x="753" y="11117"/>
                  </a:lnTo>
                  <a:lnTo>
                    <a:pt x="1035" y="11523"/>
                  </a:lnTo>
                  <a:lnTo>
                    <a:pt x="1318" y="11929"/>
                  </a:lnTo>
                  <a:lnTo>
                    <a:pt x="1694" y="12284"/>
                  </a:lnTo>
                  <a:lnTo>
                    <a:pt x="2024" y="12589"/>
                  </a:lnTo>
                  <a:lnTo>
                    <a:pt x="2447" y="12995"/>
                  </a:lnTo>
                  <a:lnTo>
                    <a:pt x="2824" y="13350"/>
                  </a:lnTo>
                  <a:lnTo>
                    <a:pt x="3294" y="13706"/>
                  </a:lnTo>
                  <a:lnTo>
                    <a:pt x="3812" y="14010"/>
                  </a:lnTo>
                  <a:lnTo>
                    <a:pt x="4329" y="14365"/>
                  </a:lnTo>
                  <a:lnTo>
                    <a:pt x="4894" y="14569"/>
                  </a:lnTo>
                  <a:lnTo>
                    <a:pt x="5459" y="14924"/>
                  </a:lnTo>
                  <a:lnTo>
                    <a:pt x="6071" y="15178"/>
                  </a:lnTo>
                  <a:lnTo>
                    <a:pt x="7341" y="15685"/>
                  </a:lnTo>
                  <a:lnTo>
                    <a:pt x="8753" y="16091"/>
                  </a:lnTo>
                  <a:lnTo>
                    <a:pt x="10212" y="16447"/>
                  </a:lnTo>
                  <a:lnTo>
                    <a:pt x="11718" y="16751"/>
                  </a:lnTo>
                  <a:lnTo>
                    <a:pt x="13365" y="17005"/>
                  </a:lnTo>
                  <a:lnTo>
                    <a:pt x="14965" y="17107"/>
                  </a:lnTo>
                  <a:lnTo>
                    <a:pt x="16706" y="17107"/>
                  </a:lnTo>
                  <a:lnTo>
                    <a:pt x="15718" y="16751"/>
                  </a:lnTo>
                  <a:lnTo>
                    <a:pt x="14824" y="16345"/>
                  </a:lnTo>
                  <a:lnTo>
                    <a:pt x="13976" y="15838"/>
                  </a:lnTo>
                  <a:lnTo>
                    <a:pt x="13176" y="15381"/>
                  </a:lnTo>
                  <a:lnTo>
                    <a:pt x="12424" y="14924"/>
                  </a:lnTo>
                  <a:lnTo>
                    <a:pt x="11718" y="14416"/>
                  </a:lnTo>
                  <a:lnTo>
                    <a:pt x="11106" y="13858"/>
                  </a:lnTo>
                  <a:lnTo>
                    <a:pt x="10541" y="13350"/>
                  </a:lnTo>
                  <a:lnTo>
                    <a:pt x="10071" y="12792"/>
                  </a:lnTo>
                  <a:lnTo>
                    <a:pt x="9600" y="12234"/>
                  </a:lnTo>
                  <a:lnTo>
                    <a:pt x="9224" y="11624"/>
                  </a:lnTo>
                  <a:lnTo>
                    <a:pt x="8894" y="11015"/>
                  </a:lnTo>
                  <a:lnTo>
                    <a:pt x="8659" y="10406"/>
                  </a:lnTo>
                  <a:lnTo>
                    <a:pt x="8471" y="9797"/>
                  </a:lnTo>
                  <a:lnTo>
                    <a:pt x="8376" y="9188"/>
                  </a:lnTo>
                  <a:lnTo>
                    <a:pt x="8329" y="8579"/>
                  </a:lnTo>
                  <a:lnTo>
                    <a:pt x="8376" y="7919"/>
                  </a:lnTo>
                  <a:lnTo>
                    <a:pt x="8471" y="7360"/>
                  </a:lnTo>
                  <a:lnTo>
                    <a:pt x="8659" y="6701"/>
                  </a:lnTo>
                  <a:lnTo>
                    <a:pt x="8894" y="6091"/>
                  </a:lnTo>
                  <a:lnTo>
                    <a:pt x="9224" y="5482"/>
                  </a:lnTo>
                  <a:lnTo>
                    <a:pt x="9600" y="4873"/>
                  </a:lnTo>
                  <a:lnTo>
                    <a:pt x="10071" y="4315"/>
                  </a:lnTo>
                  <a:lnTo>
                    <a:pt x="10541" y="3756"/>
                  </a:lnTo>
                  <a:lnTo>
                    <a:pt x="11106" y="3249"/>
                  </a:lnTo>
                  <a:lnTo>
                    <a:pt x="11718" y="2741"/>
                  </a:lnTo>
                  <a:lnTo>
                    <a:pt x="12424" y="2234"/>
                  </a:lnTo>
                  <a:lnTo>
                    <a:pt x="13176" y="1726"/>
                  </a:lnTo>
                  <a:lnTo>
                    <a:pt x="13976" y="1269"/>
                  </a:lnTo>
                  <a:lnTo>
                    <a:pt x="14824" y="812"/>
                  </a:lnTo>
                  <a:lnTo>
                    <a:pt x="15718" y="355"/>
                  </a:lnTo>
                  <a:lnTo>
                    <a:pt x="16706" y="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550031" y="4559121"/>
            <a:ext cx="3221040" cy="978796"/>
            <a:chOff x="4881093" y="1481070"/>
            <a:chExt cx="3221040" cy="978796"/>
          </a:xfrm>
        </p:grpSpPr>
        <p:sp>
          <p:nvSpPr>
            <p:cNvPr id="69" name="AutoShape 164"/>
            <p:cNvSpPr>
              <a:spLocks noChangeArrowheads="1"/>
            </p:cNvSpPr>
            <p:nvPr/>
          </p:nvSpPr>
          <p:spPr bwMode="auto">
            <a:xfrm>
              <a:off x="5615189" y="1481070"/>
              <a:ext cx="990702" cy="97879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881093" y="1906072"/>
              <a:ext cx="231820" cy="206061"/>
            </a:xfrm>
            <a:prstGeom prst="ellipse">
              <a:avLst/>
            </a:prstGeom>
            <a:solidFill>
              <a:srgbClr val="14F86B"/>
            </a:solidFill>
            <a:ln>
              <a:solidFill>
                <a:srgbClr val="0000FF"/>
              </a:solidFill>
            </a:ln>
            <a:scene3d>
              <a:camera prst="isometricOffAxis2Left">
                <a:rot lat="2191736" lon="4370795" rev="10114477"/>
              </a:camera>
              <a:lightRig rig="flat" dir="t"/>
            </a:scene3d>
            <a:sp3d extrusionH="762000" contourW="12700">
              <a:extrusionClr>
                <a:srgbClr val="FF0000"/>
              </a:extrusionClr>
              <a:contourClr>
                <a:srgbClr val="FF66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Line 163"/>
            <p:cNvSpPr>
              <a:spLocks noChangeShapeType="1"/>
            </p:cNvSpPr>
            <p:nvPr/>
          </p:nvSpPr>
          <p:spPr bwMode="auto">
            <a:xfrm>
              <a:off x="4983310" y="2001273"/>
              <a:ext cx="3118823" cy="87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165"/>
            <p:cNvSpPr>
              <a:spLocks noChangeArrowheads="1"/>
            </p:cNvSpPr>
            <p:nvPr/>
          </p:nvSpPr>
          <p:spPr bwMode="auto">
            <a:xfrm rot="16200000">
              <a:off x="6055829" y="1552851"/>
              <a:ext cx="158242" cy="864494"/>
            </a:xfrm>
            <a:prstGeom prst="upDownArrow">
              <a:avLst>
                <a:gd name="adj1" fmla="val 50000"/>
                <a:gd name="adj2" fmla="val 109282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66"/>
            <p:cNvSpPr>
              <a:spLocks noChangeShapeType="1"/>
            </p:cNvSpPr>
            <p:nvPr/>
          </p:nvSpPr>
          <p:spPr bwMode="auto">
            <a:xfrm>
              <a:off x="5720185" y="1670801"/>
              <a:ext cx="874" cy="586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67"/>
            <p:cNvSpPr>
              <a:spLocks noChangeShapeType="1"/>
            </p:cNvSpPr>
            <p:nvPr/>
          </p:nvSpPr>
          <p:spPr bwMode="auto">
            <a:xfrm>
              <a:off x="8093393" y="1722382"/>
              <a:ext cx="1748" cy="5245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80"/>
            <p:cNvSpPr>
              <a:spLocks noChangeShapeType="1"/>
            </p:cNvSpPr>
            <p:nvPr/>
          </p:nvSpPr>
          <p:spPr bwMode="auto">
            <a:xfrm>
              <a:off x="6520869" y="1683914"/>
              <a:ext cx="874" cy="5857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 rot="16200000">
            <a:off x="6864456" y="2678806"/>
            <a:ext cx="19709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compound mirror </a:t>
            </a:r>
          </a:p>
          <a:p>
            <a:r>
              <a:rPr lang="en-US" dirty="0" smtClean="0"/>
              <a:t>for signal recycling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2818345" y="5600165"/>
            <a:ext cx="19709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compound mirror </a:t>
            </a:r>
          </a:p>
          <a:p>
            <a:r>
              <a:rPr lang="en-US" dirty="0" smtClean="0"/>
              <a:t>for pump recycling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893" y="828675"/>
            <a:ext cx="4471001" cy="36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" name="Text Box 3"/>
          <p:cNvSpPr txBox="1">
            <a:spLocks noChangeArrowheads="1"/>
          </p:cNvSpPr>
          <p:nvPr/>
        </p:nvSpPr>
        <p:spPr bwMode="auto">
          <a:xfrm>
            <a:off x="1740973" y="115911"/>
            <a:ext cx="6429004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Signal and Power Recycling in the Presence of  Arm Cavities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210614" y="1004552"/>
            <a:ext cx="6207617" cy="50742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85622" y="3400022"/>
            <a:ext cx="347729" cy="489397"/>
          </a:xfrm>
          <a:prstGeom prst="ellipse">
            <a:avLst/>
          </a:prstGeom>
          <a:solidFill>
            <a:srgbClr val="14F86B"/>
          </a:solidFill>
          <a:ln>
            <a:solidFill>
              <a:srgbClr val="0000FF"/>
            </a:solidFill>
          </a:ln>
          <a:scene3d>
            <a:camera prst="isometricOffAxis2Left">
              <a:rot lat="2191736" lon="4370795" rev="10114477"/>
            </a:camera>
            <a:lightRig rig="flat" dir="t"/>
          </a:scene3d>
          <a:sp3d extrusionH="1270000" contourW="12700">
            <a:extrusionClr>
              <a:srgbClr val="FF0000"/>
            </a:extrusionClr>
            <a:contourClr>
              <a:srgbClr val="FF66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354630" y="4203526"/>
            <a:ext cx="680816" cy="10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641412" y="3648392"/>
            <a:ext cx="4334867" cy="10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207951" y="3276948"/>
            <a:ext cx="1016" cy="68120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6972215" y="3324056"/>
            <a:ext cx="1016" cy="6100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>
            <a:off x="4378356" y="3284402"/>
            <a:ext cx="624928" cy="72899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16200000">
            <a:off x="4508959" y="5199020"/>
            <a:ext cx="432110" cy="400360"/>
          </a:xfrm>
          <a:custGeom>
            <a:avLst/>
            <a:gdLst/>
            <a:ahLst/>
            <a:cxnLst>
              <a:cxn ang="0">
                <a:pos x="14965" y="51"/>
              </a:cxn>
              <a:cxn ang="0">
                <a:pos x="11718" y="355"/>
              </a:cxn>
              <a:cxn ang="0">
                <a:pos x="8753" y="1015"/>
              </a:cxn>
              <a:cxn ang="0">
                <a:pos x="6071" y="1929"/>
              </a:cxn>
              <a:cxn ang="0">
                <a:pos x="4894" y="2538"/>
              </a:cxn>
              <a:cxn ang="0">
                <a:pos x="3812" y="3096"/>
              </a:cxn>
              <a:cxn ang="0">
                <a:pos x="2824" y="3756"/>
              </a:cxn>
              <a:cxn ang="0">
                <a:pos x="2024" y="4467"/>
              </a:cxn>
              <a:cxn ang="0">
                <a:pos x="1318" y="5228"/>
              </a:cxn>
              <a:cxn ang="0">
                <a:pos x="753" y="6041"/>
              </a:cxn>
              <a:cxn ang="0">
                <a:pos x="376" y="6802"/>
              </a:cxn>
              <a:cxn ang="0">
                <a:pos x="94" y="7665"/>
              </a:cxn>
              <a:cxn ang="0">
                <a:pos x="0" y="8579"/>
              </a:cxn>
              <a:cxn ang="0">
                <a:pos x="94" y="9391"/>
              </a:cxn>
              <a:cxn ang="0">
                <a:pos x="376" y="10254"/>
              </a:cxn>
              <a:cxn ang="0">
                <a:pos x="753" y="11117"/>
              </a:cxn>
              <a:cxn ang="0">
                <a:pos x="1318" y="11929"/>
              </a:cxn>
              <a:cxn ang="0">
                <a:pos x="2024" y="12589"/>
              </a:cxn>
              <a:cxn ang="0">
                <a:pos x="2824" y="13350"/>
              </a:cxn>
              <a:cxn ang="0">
                <a:pos x="3812" y="14010"/>
              </a:cxn>
              <a:cxn ang="0">
                <a:pos x="4894" y="14569"/>
              </a:cxn>
              <a:cxn ang="0">
                <a:pos x="6071" y="15178"/>
              </a:cxn>
              <a:cxn ang="0">
                <a:pos x="8753" y="16091"/>
              </a:cxn>
              <a:cxn ang="0">
                <a:pos x="11718" y="16751"/>
              </a:cxn>
              <a:cxn ang="0">
                <a:pos x="14965" y="17107"/>
              </a:cxn>
              <a:cxn ang="0">
                <a:pos x="15718" y="16751"/>
              </a:cxn>
              <a:cxn ang="0">
                <a:pos x="13976" y="15838"/>
              </a:cxn>
              <a:cxn ang="0">
                <a:pos x="12424" y="14924"/>
              </a:cxn>
              <a:cxn ang="0">
                <a:pos x="11106" y="13858"/>
              </a:cxn>
              <a:cxn ang="0">
                <a:pos x="10071" y="12792"/>
              </a:cxn>
              <a:cxn ang="0">
                <a:pos x="9224" y="11624"/>
              </a:cxn>
              <a:cxn ang="0">
                <a:pos x="8659" y="10406"/>
              </a:cxn>
              <a:cxn ang="0">
                <a:pos x="8376" y="9188"/>
              </a:cxn>
              <a:cxn ang="0">
                <a:pos x="8376" y="7919"/>
              </a:cxn>
              <a:cxn ang="0">
                <a:pos x="8659" y="6701"/>
              </a:cxn>
              <a:cxn ang="0">
                <a:pos x="9224" y="5482"/>
              </a:cxn>
              <a:cxn ang="0">
                <a:pos x="10071" y="4315"/>
              </a:cxn>
              <a:cxn ang="0">
                <a:pos x="11106" y="3249"/>
              </a:cxn>
              <a:cxn ang="0">
                <a:pos x="12424" y="2234"/>
              </a:cxn>
              <a:cxn ang="0">
                <a:pos x="13976" y="1269"/>
              </a:cxn>
              <a:cxn ang="0">
                <a:pos x="15718" y="355"/>
              </a:cxn>
            </a:cxnLst>
            <a:rect l="0" t="0" r="r" b="b"/>
            <a:pathLst>
              <a:path w="20000" h="20000">
                <a:moveTo>
                  <a:pt x="16706" y="0"/>
                </a:moveTo>
                <a:lnTo>
                  <a:pt x="14965" y="51"/>
                </a:lnTo>
                <a:lnTo>
                  <a:pt x="13365" y="152"/>
                </a:lnTo>
                <a:lnTo>
                  <a:pt x="11718" y="355"/>
                </a:lnTo>
                <a:lnTo>
                  <a:pt x="10212" y="711"/>
                </a:lnTo>
                <a:lnTo>
                  <a:pt x="8753" y="1015"/>
                </a:lnTo>
                <a:lnTo>
                  <a:pt x="7341" y="1472"/>
                </a:lnTo>
                <a:lnTo>
                  <a:pt x="6071" y="1929"/>
                </a:lnTo>
                <a:lnTo>
                  <a:pt x="5459" y="2234"/>
                </a:lnTo>
                <a:lnTo>
                  <a:pt x="4894" y="2538"/>
                </a:lnTo>
                <a:lnTo>
                  <a:pt x="4329" y="2792"/>
                </a:lnTo>
                <a:lnTo>
                  <a:pt x="3812" y="3096"/>
                </a:lnTo>
                <a:lnTo>
                  <a:pt x="3294" y="3452"/>
                </a:lnTo>
                <a:lnTo>
                  <a:pt x="2824" y="3756"/>
                </a:lnTo>
                <a:lnTo>
                  <a:pt x="2447" y="4112"/>
                </a:lnTo>
                <a:lnTo>
                  <a:pt x="2024" y="4467"/>
                </a:lnTo>
                <a:lnTo>
                  <a:pt x="1694" y="4822"/>
                </a:lnTo>
                <a:lnTo>
                  <a:pt x="1318" y="5228"/>
                </a:lnTo>
                <a:lnTo>
                  <a:pt x="1035" y="5584"/>
                </a:lnTo>
                <a:lnTo>
                  <a:pt x="753" y="6041"/>
                </a:lnTo>
                <a:lnTo>
                  <a:pt x="565" y="6396"/>
                </a:lnTo>
                <a:lnTo>
                  <a:pt x="376" y="6802"/>
                </a:lnTo>
                <a:lnTo>
                  <a:pt x="188" y="7259"/>
                </a:lnTo>
                <a:lnTo>
                  <a:pt x="94" y="7665"/>
                </a:lnTo>
                <a:lnTo>
                  <a:pt x="47" y="8071"/>
                </a:lnTo>
                <a:lnTo>
                  <a:pt x="0" y="8579"/>
                </a:lnTo>
                <a:lnTo>
                  <a:pt x="47" y="8985"/>
                </a:lnTo>
                <a:lnTo>
                  <a:pt x="94" y="9391"/>
                </a:lnTo>
                <a:lnTo>
                  <a:pt x="188" y="9898"/>
                </a:lnTo>
                <a:lnTo>
                  <a:pt x="376" y="10254"/>
                </a:lnTo>
                <a:lnTo>
                  <a:pt x="565" y="10660"/>
                </a:lnTo>
                <a:lnTo>
                  <a:pt x="753" y="11117"/>
                </a:lnTo>
                <a:lnTo>
                  <a:pt x="1035" y="11523"/>
                </a:lnTo>
                <a:lnTo>
                  <a:pt x="1318" y="11929"/>
                </a:lnTo>
                <a:lnTo>
                  <a:pt x="1694" y="12284"/>
                </a:lnTo>
                <a:lnTo>
                  <a:pt x="2024" y="12589"/>
                </a:lnTo>
                <a:lnTo>
                  <a:pt x="2447" y="12995"/>
                </a:lnTo>
                <a:lnTo>
                  <a:pt x="2824" y="13350"/>
                </a:lnTo>
                <a:lnTo>
                  <a:pt x="3294" y="13706"/>
                </a:lnTo>
                <a:lnTo>
                  <a:pt x="3812" y="14010"/>
                </a:lnTo>
                <a:lnTo>
                  <a:pt x="4329" y="14365"/>
                </a:lnTo>
                <a:lnTo>
                  <a:pt x="4894" y="14569"/>
                </a:lnTo>
                <a:lnTo>
                  <a:pt x="5459" y="14924"/>
                </a:lnTo>
                <a:lnTo>
                  <a:pt x="6071" y="15178"/>
                </a:lnTo>
                <a:lnTo>
                  <a:pt x="7341" y="15685"/>
                </a:lnTo>
                <a:lnTo>
                  <a:pt x="8753" y="16091"/>
                </a:lnTo>
                <a:lnTo>
                  <a:pt x="10212" y="16447"/>
                </a:lnTo>
                <a:lnTo>
                  <a:pt x="11718" y="16751"/>
                </a:lnTo>
                <a:lnTo>
                  <a:pt x="13365" y="17005"/>
                </a:lnTo>
                <a:lnTo>
                  <a:pt x="14965" y="17107"/>
                </a:lnTo>
                <a:lnTo>
                  <a:pt x="16706" y="17107"/>
                </a:lnTo>
                <a:lnTo>
                  <a:pt x="15718" y="16751"/>
                </a:lnTo>
                <a:lnTo>
                  <a:pt x="14824" y="16345"/>
                </a:lnTo>
                <a:lnTo>
                  <a:pt x="13976" y="15838"/>
                </a:lnTo>
                <a:lnTo>
                  <a:pt x="13176" y="15381"/>
                </a:lnTo>
                <a:lnTo>
                  <a:pt x="12424" y="14924"/>
                </a:lnTo>
                <a:lnTo>
                  <a:pt x="11718" y="14416"/>
                </a:lnTo>
                <a:lnTo>
                  <a:pt x="11106" y="13858"/>
                </a:lnTo>
                <a:lnTo>
                  <a:pt x="10541" y="13350"/>
                </a:lnTo>
                <a:lnTo>
                  <a:pt x="10071" y="12792"/>
                </a:lnTo>
                <a:lnTo>
                  <a:pt x="9600" y="12234"/>
                </a:lnTo>
                <a:lnTo>
                  <a:pt x="9224" y="11624"/>
                </a:lnTo>
                <a:lnTo>
                  <a:pt x="8894" y="11015"/>
                </a:lnTo>
                <a:lnTo>
                  <a:pt x="8659" y="10406"/>
                </a:lnTo>
                <a:lnTo>
                  <a:pt x="8471" y="9797"/>
                </a:lnTo>
                <a:lnTo>
                  <a:pt x="8376" y="9188"/>
                </a:lnTo>
                <a:lnTo>
                  <a:pt x="8329" y="8579"/>
                </a:lnTo>
                <a:lnTo>
                  <a:pt x="8376" y="7919"/>
                </a:lnTo>
                <a:lnTo>
                  <a:pt x="8471" y="7360"/>
                </a:lnTo>
                <a:lnTo>
                  <a:pt x="8659" y="6701"/>
                </a:lnTo>
                <a:lnTo>
                  <a:pt x="8894" y="6091"/>
                </a:lnTo>
                <a:lnTo>
                  <a:pt x="9224" y="5482"/>
                </a:lnTo>
                <a:lnTo>
                  <a:pt x="9600" y="4873"/>
                </a:lnTo>
                <a:lnTo>
                  <a:pt x="10071" y="4315"/>
                </a:lnTo>
                <a:lnTo>
                  <a:pt x="10541" y="3756"/>
                </a:lnTo>
                <a:lnTo>
                  <a:pt x="11106" y="3249"/>
                </a:lnTo>
                <a:lnTo>
                  <a:pt x="11718" y="2741"/>
                </a:lnTo>
                <a:lnTo>
                  <a:pt x="12424" y="2234"/>
                </a:lnTo>
                <a:lnTo>
                  <a:pt x="13176" y="1726"/>
                </a:lnTo>
                <a:lnTo>
                  <a:pt x="13976" y="1269"/>
                </a:lnTo>
                <a:lnTo>
                  <a:pt x="14824" y="812"/>
                </a:lnTo>
                <a:lnTo>
                  <a:pt x="15718" y="355"/>
                </a:lnTo>
                <a:lnTo>
                  <a:pt x="16706" y="0"/>
                </a:lnTo>
                <a:close/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rot="16200000">
            <a:off x="2693094" y="3397260"/>
            <a:ext cx="4017097" cy="101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5217359" y="3279320"/>
            <a:ext cx="1016" cy="68120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>
            <a:off x="4339388" y="3120710"/>
            <a:ext cx="680816" cy="10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3047870" y="3646359"/>
            <a:ext cx="411538" cy="10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 rot="5400000">
            <a:off x="4495755" y="4500412"/>
            <a:ext cx="411775" cy="101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AutoShape 34"/>
          <p:cNvSpPr>
            <a:spLocks noChangeArrowheads="1"/>
          </p:cNvSpPr>
          <p:nvPr/>
        </p:nvSpPr>
        <p:spPr bwMode="auto">
          <a:xfrm rot="16200000">
            <a:off x="4626903" y="3141673"/>
            <a:ext cx="185045" cy="1004966"/>
          </a:xfrm>
          <a:prstGeom prst="upDownArrow">
            <a:avLst>
              <a:gd name="adj1" fmla="val 50000"/>
              <a:gd name="adj2" fmla="val 108681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AutoShape 35"/>
          <p:cNvSpPr>
            <a:spLocks noChangeArrowheads="1"/>
          </p:cNvSpPr>
          <p:nvPr/>
        </p:nvSpPr>
        <p:spPr bwMode="auto">
          <a:xfrm>
            <a:off x="4614763" y="3110542"/>
            <a:ext cx="195100" cy="1060449"/>
          </a:xfrm>
          <a:prstGeom prst="upDownArrow">
            <a:avLst>
              <a:gd name="adj1" fmla="val 50000"/>
              <a:gd name="adj2" fmla="val 10864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AutoShape 36"/>
          <p:cNvSpPr>
            <a:spLocks noChangeArrowheads="1"/>
          </p:cNvSpPr>
          <p:nvPr/>
        </p:nvSpPr>
        <p:spPr bwMode="auto">
          <a:xfrm rot="10800000">
            <a:off x="4708248" y="3625007"/>
            <a:ext cx="466410" cy="56428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AutoShape 37"/>
          <p:cNvSpPr>
            <a:spLocks noChangeArrowheads="1"/>
          </p:cNvSpPr>
          <p:nvPr/>
        </p:nvSpPr>
        <p:spPr bwMode="auto">
          <a:xfrm>
            <a:off x="4265209" y="3118676"/>
            <a:ext cx="466410" cy="56428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4412550" y="1402437"/>
            <a:ext cx="609686" cy="10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46242" y="1996225"/>
            <a:ext cx="309093" cy="528034"/>
          </a:xfrm>
          <a:prstGeom prst="rect">
            <a:avLst/>
          </a:prstGeom>
          <a:solidFill>
            <a:srgbClr val="14F86B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5947893" y="3384996"/>
            <a:ext cx="309093" cy="528034"/>
          </a:xfrm>
          <a:prstGeom prst="rect">
            <a:avLst/>
          </a:prstGeom>
          <a:solidFill>
            <a:srgbClr val="14F86B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5400000">
            <a:off x="3503053" y="2047740"/>
            <a:ext cx="14557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WLC element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55464" y="3964546"/>
            <a:ext cx="14557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WLC element</a:t>
            </a:r>
            <a:endParaRPr lang="en-US" b="1" dirty="0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78782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Sensitivity-Bandwidth Enhancement for </a:t>
            </a:r>
            <a:r>
              <a:rPr lang="en-US" sz="2000" b="1" dirty="0" err="1" smtClean="0">
                <a:solidFill>
                  <a:schemeClr val="bg1"/>
                </a:solidFill>
              </a:rPr>
              <a:t>AdLIGO</a:t>
            </a:r>
            <a:r>
              <a:rPr lang="en-US" sz="2000" b="1" dirty="0" smtClean="0">
                <a:solidFill>
                  <a:schemeClr val="bg1"/>
                </a:solidFill>
              </a:rPr>
              <a:t> Configuration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/>
          <p:nvPr/>
        </p:nvGrpSpPr>
        <p:grpSpPr>
          <a:xfrm>
            <a:off x="6375056" y="1043875"/>
            <a:ext cx="940158" cy="3452123"/>
            <a:chOff x="2073498" y="2434794"/>
            <a:chExt cx="940158" cy="3452123"/>
          </a:xfrm>
        </p:grpSpPr>
        <p:sp>
          <p:nvSpPr>
            <p:cNvPr id="104" name="AutoShape 155"/>
            <p:cNvSpPr>
              <a:spLocks noChangeArrowheads="1"/>
            </p:cNvSpPr>
            <p:nvPr/>
          </p:nvSpPr>
          <p:spPr bwMode="auto">
            <a:xfrm rot="5400000" flipH="1">
              <a:off x="2037504" y="3929677"/>
              <a:ext cx="1012146" cy="94015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39"/>
            <p:cNvSpPr>
              <a:spLocks noChangeShapeType="1"/>
            </p:cNvSpPr>
            <p:nvPr/>
          </p:nvSpPr>
          <p:spPr bwMode="auto">
            <a:xfrm rot="5400000" flipH="1" flipV="1">
              <a:off x="906182" y="4064820"/>
              <a:ext cx="3284794" cy="457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40"/>
            <p:cNvSpPr>
              <a:spLocks noChangeShapeType="1"/>
            </p:cNvSpPr>
            <p:nvPr/>
          </p:nvSpPr>
          <p:spPr bwMode="auto">
            <a:xfrm rot="5400000" flipH="1">
              <a:off x="2544636" y="4498514"/>
              <a:ext cx="874" cy="5866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41"/>
            <p:cNvSpPr>
              <a:spLocks noChangeShapeType="1"/>
            </p:cNvSpPr>
            <p:nvPr/>
          </p:nvSpPr>
          <p:spPr bwMode="auto">
            <a:xfrm rot="5400000" flipH="1">
              <a:off x="2575169" y="2173388"/>
              <a:ext cx="1748" cy="5245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44"/>
            <p:cNvSpPr>
              <a:spLocks noChangeShapeType="1"/>
            </p:cNvSpPr>
            <p:nvPr/>
          </p:nvSpPr>
          <p:spPr bwMode="auto">
            <a:xfrm rot="5400000" flipH="1">
              <a:off x="2557717" y="3686029"/>
              <a:ext cx="874" cy="5857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AutoShape 149"/>
            <p:cNvSpPr>
              <a:spLocks noChangeArrowheads="1"/>
            </p:cNvSpPr>
            <p:nvPr/>
          </p:nvSpPr>
          <p:spPr bwMode="auto">
            <a:xfrm rot="10800000" flipH="1">
              <a:off x="2459128" y="3945255"/>
              <a:ext cx="158242" cy="864494"/>
            </a:xfrm>
            <a:prstGeom prst="upDownArrow">
              <a:avLst>
                <a:gd name="adj1" fmla="val 50000"/>
                <a:gd name="adj2" fmla="val 109282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58"/>
            <p:cNvSpPr>
              <a:spLocks/>
            </p:cNvSpPr>
            <p:nvPr/>
          </p:nvSpPr>
          <p:spPr bwMode="auto">
            <a:xfrm rot="16200000">
              <a:off x="2352532" y="5528939"/>
              <a:ext cx="371497" cy="344460"/>
            </a:xfrm>
            <a:custGeom>
              <a:avLst/>
              <a:gdLst/>
              <a:ahLst/>
              <a:cxnLst>
                <a:cxn ang="0">
                  <a:pos x="14965" y="51"/>
                </a:cxn>
                <a:cxn ang="0">
                  <a:pos x="11718" y="355"/>
                </a:cxn>
                <a:cxn ang="0">
                  <a:pos x="8753" y="1015"/>
                </a:cxn>
                <a:cxn ang="0">
                  <a:pos x="6071" y="1929"/>
                </a:cxn>
                <a:cxn ang="0">
                  <a:pos x="4894" y="2538"/>
                </a:cxn>
                <a:cxn ang="0">
                  <a:pos x="3812" y="3096"/>
                </a:cxn>
                <a:cxn ang="0">
                  <a:pos x="2824" y="3756"/>
                </a:cxn>
                <a:cxn ang="0">
                  <a:pos x="2024" y="4467"/>
                </a:cxn>
                <a:cxn ang="0">
                  <a:pos x="1318" y="5228"/>
                </a:cxn>
                <a:cxn ang="0">
                  <a:pos x="753" y="6041"/>
                </a:cxn>
                <a:cxn ang="0">
                  <a:pos x="376" y="6802"/>
                </a:cxn>
                <a:cxn ang="0">
                  <a:pos x="94" y="7665"/>
                </a:cxn>
                <a:cxn ang="0">
                  <a:pos x="0" y="8579"/>
                </a:cxn>
                <a:cxn ang="0">
                  <a:pos x="94" y="9391"/>
                </a:cxn>
                <a:cxn ang="0">
                  <a:pos x="376" y="10254"/>
                </a:cxn>
                <a:cxn ang="0">
                  <a:pos x="753" y="11117"/>
                </a:cxn>
                <a:cxn ang="0">
                  <a:pos x="1318" y="11929"/>
                </a:cxn>
                <a:cxn ang="0">
                  <a:pos x="2024" y="12589"/>
                </a:cxn>
                <a:cxn ang="0">
                  <a:pos x="2824" y="13350"/>
                </a:cxn>
                <a:cxn ang="0">
                  <a:pos x="3812" y="14010"/>
                </a:cxn>
                <a:cxn ang="0">
                  <a:pos x="4894" y="14569"/>
                </a:cxn>
                <a:cxn ang="0">
                  <a:pos x="6071" y="15178"/>
                </a:cxn>
                <a:cxn ang="0">
                  <a:pos x="8753" y="16091"/>
                </a:cxn>
                <a:cxn ang="0">
                  <a:pos x="11718" y="16751"/>
                </a:cxn>
                <a:cxn ang="0">
                  <a:pos x="14965" y="17107"/>
                </a:cxn>
                <a:cxn ang="0">
                  <a:pos x="15718" y="16751"/>
                </a:cxn>
                <a:cxn ang="0">
                  <a:pos x="13976" y="15838"/>
                </a:cxn>
                <a:cxn ang="0">
                  <a:pos x="12424" y="14924"/>
                </a:cxn>
                <a:cxn ang="0">
                  <a:pos x="11106" y="13858"/>
                </a:cxn>
                <a:cxn ang="0">
                  <a:pos x="10071" y="12792"/>
                </a:cxn>
                <a:cxn ang="0">
                  <a:pos x="9224" y="11624"/>
                </a:cxn>
                <a:cxn ang="0">
                  <a:pos x="8659" y="10406"/>
                </a:cxn>
                <a:cxn ang="0">
                  <a:pos x="8376" y="9188"/>
                </a:cxn>
                <a:cxn ang="0">
                  <a:pos x="8376" y="7919"/>
                </a:cxn>
                <a:cxn ang="0">
                  <a:pos x="8659" y="6701"/>
                </a:cxn>
                <a:cxn ang="0">
                  <a:pos x="9224" y="5482"/>
                </a:cxn>
                <a:cxn ang="0">
                  <a:pos x="10071" y="4315"/>
                </a:cxn>
                <a:cxn ang="0">
                  <a:pos x="11106" y="3249"/>
                </a:cxn>
                <a:cxn ang="0">
                  <a:pos x="12424" y="2234"/>
                </a:cxn>
                <a:cxn ang="0">
                  <a:pos x="13976" y="1269"/>
                </a:cxn>
                <a:cxn ang="0">
                  <a:pos x="15718" y="355"/>
                </a:cxn>
              </a:cxnLst>
              <a:rect l="0" t="0" r="r" b="b"/>
              <a:pathLst>
                <a:path w="20000" h="20000">
                  <a:moveTo>
                    <a:pt x="16706" y="0"/>
                  </a:moveTo>
                  <a:lnTo>
                    <a:pt x="14965" y="51"/>
                  </a:lnTo>
                  <a:lnTo>
                    <a:pt x="13365" y="152"/>
                  </a:lnTo>
                  <a:lnTo>
                    <a:pt x="11718" y="355"/>
                  </a:lnTo>
                  <a:lnTo>
                    <a:pt x="10212" y="711"/>
                  </a:lnTo>
                  <a:lnTo>
                    <a:pt x="8753" y="1015"/>
                  </a:lnTo>
                  <a:lnTo>
                    <a:pt x="7341" y="1472"/>
                  </a:lnTo>
                  <a:lnTo>
                    <a:pt x="6071" y="1929"/>
                  </a:lnTo>
                  <a:lnTo>
                    <a:pt x="5459" y="2234"/>
                  </a:lnTo>
                  <a:lnTo>
                    <a:pt x="4894" y="2538"/>
                  </a:lnTo>
                  <a:lnTo>
                    <a:pt x="4329" y="2792"/>
                  </a:lnTo>
                  <a:lnTo>
                    <a:pt x="3812" y="3096"/>
                  </a:lnTo>
                  <a:lnTo>
                    <a:pt x="3294" y="3452"/>
                  </a:lnTo>
                  <a:lnTo>
                    <a:pt x="2824" y="3756"/>
                  </a:lnTo>
                  <a:lnTo>
                    <a:pt x="2447" y="4112"/>
                  </a:lnTo>
                  <a:lnTo>
                    <a:pt x="2024" y="4467"/>
                  </a:lnTo>
                  <a:lnTo>
                    <a:pt x="1694" y="4822"/>
                  </a:lnTo>
                  <a:lnTo>
                    <a:pt x="1318" y="5228"/>
                  </a:lnTo>
                  <a:lnTo>
                    <a:pt x="1035" y="5584"/>
                  </a:lnTo>
                  <a:lnTo>
                    <a:pt x="753" y="6041"/>
                  </a:lnTo>
                  <a:lnTo>
                    <a:pt x="565" y="6396"/>
                  </a:lnTo>
                  <a:lnTo>
                    <a:pt x="376" y="6802"/>
                  </a:lnTo>
                  <a:lnTo>
                    <a:pt x="188" y="7259"/>
                  </a:lnTo>
                  <a:lnTo>
                    <a:pt x="94" y="7665"/>
                  </a:lnTo>
                  <a:lnTo>
                    <a:pt x="47" y="8071"/>
                  </a:lnTo>
                  <a:lnTo>
                    <a:pt x="0" y="8579"/>
                  </a:lnTo>
                  <a:lnTo>
                    <a:pt x="47" y="8985"/>
                  </a:lnTo>
                  <a:lnTo>
                    <a:pt x="94" y="9391"/>
                  </a:lnTo>
                  <a:lnTo>
                    <a:pt x="188" y="9898"/>
                  </a:lnTo>
                  <a:lnTo>
                    <a:pt x="376" y="10254"/>
                  </a:lnTo>
                  <a:lnTo>
                    <a:pt x="565" y="10660"/>
                  </a:lnTo>
                  <a:lnTo>
                    <a:pt x="753" y="11117"/>
                  </a:lnTo>
                  <a:lnTo>
                    <a:pt x="1035" y="11523"/>
                  </a:lnTo>
                  <a:lnTo>
                    <a:pt x="1318" y="11929"/>
                  </a:lnTo>
                  <a:lnTo>
                    <a:pt x="1694" y="12284"/>
                  </a:lnTo>
                  <a:lnTo>
                    <a:pt x="2024" y="12589"/>
                  </a:lnTo>
                  <a:lnTo>
                    <a:pt x="2447" y="12995"/>
                  </a:lnTo>
                  <a:lnTo>
                    <a:pt x="2824" y="13350"/>
                  </a:lnTo>
                  <a:lnTo>
                    <a:pt x="3294" y="13706"/>
                  </a:lnTo>
                  <a:lnTo>
                    <a:pt x="3812" y="14010"/>
                  </a:lnTo>
                  <a:lnTo>
                    <a:pt x="4329" y="14365"/>
                  </a:lnTo>
                  <a:lnTo>
                    <a:pt x="4894" y="14569"/>
                  </a:lnTo>
                  <a:lnTo>
                    <a:pt x="5459" y="14924"/>
                  </a:lnTo>
                  <a:lnTo>
                    <a:pt x="6071" y="15178"/>
                  </a:lnTo>
                  <a:lnTo>
                    <a:pt x="7341" y="15685"/>
                  </a:lnTo>
                  <a:lnTo>
                    <a:pt x="8753" y="16091"/>
                  </a:lnTo>
                  <a:lnTo>
                    <a:pt x="10212" y="16447"/>
                  </a:lnTo>
                  <a:lnTo>
                    <a:pt x="11718" y="16751"/>
                  </a:lnTo>
                  <a:lnTo>
                    <a:pt x="13365" y="17005"/>
                  </a:lnTo>
                  <a:lnTo>
                    <a:pt x="14965" y="17107"/>
                  </a:lnTo>
                  <a:lnTo>
                    <a:pt x="16706" y="17107"/>
                  </a:lnTo>
                  <a:lnTo>
                    <a:pt x="15718" y="16751"/>
                  </a:lnTo>
                  <a:lnTo>
                    <a:pt x="14824" y="16345"/>
                  </a:lnTo>
                  <a:lnTo>
                    <a:pt x="13976" y="15838"/>
                  </a:lnTo>
                  <a:lnTo>
                    <a:pt x="13176" y="15381"/>
                  </a:lnTo>
                  <a:lnTo>
                    <a:pt x="12424" y="14924"/>
                  </a:lnTo>
                  <a:lnTo>
                    <a:pt x="11718" y="14416"/>
                  </a:lnTo>
                  <a:lnTo>
                    <a:pt x="11106" y="13858"/>
                  </a:lnTo>
                  <a:lnTo>
                    <a:pt x="10541" y="13350"/>
                  </a:lnTo>
                  <a:lnTo>
                    <a:pt x="10071" y="12792"/>
                  </a:lnTo>
                  <a:lnTo>
                    <a:pt x="9600" y="12234"/>
                  </a:lnTo>
                  <a:lnTo>
                    <a:pt x="9224" y="11624"/>
                  </a:lnTo>
                  <a:lnTo>
                    <a:pt x="8894" y="11015"/>
                  </a:lnTo>
                  <a:lnTo>
                    <a:pt x="8659" y="10406"/>
                  </a:lnTo>
                  <a:lnTo>
                    <a:pt x="8471" y="9797"/>
                  </a:lnTo>
                  <a:lnTo>
                    <a:pt x="8376" y="9188"/>
                  </a:lnTo>
                  <a:lnTo>
                    <a:pt x="8329" y="8579"/>
                  </a:lnTo>
                  <a:lnTo>
                    <a:pt x="8376" y="7919"/>
                  </a:lnTo>
                  <a:lnTo>
                    <a:pt x="8471" y="7360"/>
                  </a:lnTo>
                  <a:lnTo>
                    <a:pt x="8659" y="6701"/>
                  </a:lnTo>
                  <a:lnTo>
                    <a:pt x="8894" y="6091"/>
                  </a:lnTo>
                  <a:lnTo>
                    <a:pt x="9224" y="5482"/>
                  </a:lnTo>
                  <a:lnTo>
                    <a:pt x="9600" y="4873"/>
                  </a:lnTo>
                  <a:lnTo>
                    <a:pt x="10071" y="4315"/>
                  </a:lnTo>
                  <a:lnTo>
                    <a:pt x="10541" y="3756"/>
                  </a:lnTo>
                  <a:lnTo>
                    <a:pt x="11106" y="3249"/>
                  </a:lnTo>
                  <a:lnTo>
                    <a:pt x="11718" y="2741"/>
                  </a:lnTo>
                  <a:lnTo>
                    <a:pt x="12424" y="2234"/>
                  </a:lnTo>
                  <a:lnTo>
                    <a:pt x="13176" y="1726"/>
                  </a:lnTo>
                  <a:lnTo>
                    <a:pt x="13976" y="1269"/>
                  </a:lnTo>
                  <a:lnTo>
                    <a:pt x="14824" y="812"/>
                  </a:lnTo>
                  <a:lnTo>
                    <a:pt x="15718" y="355"/>
                  </a:lnTo>
                  <a:lnTo>
                    <a:pt x="16706" y="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3"/>
          <p:cNvGrpSpPr/>
          <p:nvPr/>
        </p:nvGrpSpPr>
        <p:grpSpPr>
          <a:xfrm>
            <a:off x="2550031" y="4559121"/>
            <a:ext cx="3221040" cy="978796"/>
            <a:chOff x="4881093" y="1481070"/>
            <a:chExt cx="3221040" cy="978796"/>
          </a:xfrm>
        </p:grpSpPr>
        <p:sp>
          <p:nvSpPr>
            <p:cNvPr id="69" name="AutoShape 164"/>
            <p:cNvSpPr>
              <a:spLocks noChangeArrowheads="1"/>
            </p:cNvSpPr>
            <p:nvPr/>
          </p:nvSpPr>
          <p:spPr bwMode="auto">
            <a:xfrm>
              <a:off x="5615189" y="1481070"/>
              <a:ext cx="990702" cy="97879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881093" y="1906072"/>
              <a:ext cx="231820" cy="206061"/>
            </a:xfrm>
            <a:prstGeom prst="ellipse">
              <a:avLst/>
            </a:prstGeom>
            <a:solidFill>
              <a:srgbClr val="14F86B"/>
            </a:solidFill>
            <a:ln>
              <a:solidFill>
                <a:srgbClr val="0000FF"/>
              </a:solidFill>
            </a:ln>
            <a:scene3d>
              <a:camera prst="isometricOffAxis2Left">
                <a:rot lat="2191736" lon="4370795" rev="10114477"/>
              </a:camera>
              <a:lightRig rig="flat" dir="t"/>
            </a:scene3d>
            <a:sp3d extrusionH="762000" contourW="12700">
              <a:extrusionClr>
                <a:srgbClr val="FF0000"/>
              </a:extrusionClr>
              <a:contourClr>
                <a:srgbClr val="FF66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Line 163"/>
            <p:cNvSpPr>
              <a:spLocks noChangeShapeType="1"/>
            </p:cNvSpPr>
            <p:nvPr/>
          </p:nvSpPr>
          <p:spPr bwMode="auto">
            <a:xfrm>
              <a:off x="4983310" y="2001273"/>
              <a:ext cx="3118823" cy="87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165"/>
            <p:cNvSpPr>
              <a:spLocks noChangeArrowheads="1"/>
            </p:cNvSpPr>
            <p:nvPr/>
          </p:nvSpPr>
          <p:spPr bwMode="auto">
            <a:xfrm rot="16200000">
              <a:off x="6055829" y="1552851"/>
              <a:ext cx="158242" cy="864494"/>
            </a:xfrm>
            <a:prstGeom prst="upDownArrow">
              <a:avLst>
                <a:gd name="adj1" fmla="val 50000"/>
                <a:gd name="adj2" fmla="val 109282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66"/>
            <p:cNvSpPr>
              <a:spLocks noChangeShapeType="1"/>
            </p:cNvSpPr>
            <p:nvPr/>
          </p:nvSpPr>
          <p:spPr bwMode="auto">
            <a:xfrm>
              <a:off x="5720185" y="1670801"/>
              <a:ext cx="874" cy="586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67"/>
            <p:cNvSpPr>
              <a:spLocks noChangeShapeType="1"/>
            </p:cNvSpPr>
            <p:nvPr/>
          </p:nvSpPr>
          <p:spPr bwMode="auto">
            <a:xfrm>
              <a:off x="8093393" y="1722382"/>
              <a:ext cx="1748" cy="5245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80"/>
            <p:cNvSpPr>
              <a:spLocks noChangeShapeType="1"/>
            </p:cNvSpPr>
            <p:nvPr/>
          </p:nvSpPr>
          <p:spPr bwMode="auto">
            <a:xfrm>
              <a:off x="6520869" y="1683914"/>
              <a:ext cx="874" cy="5857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 rot="16200000">
            <a:off x="6650968" y="2678806"/>
            <a:ext cx="23979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compound mirror </a:t>
            </a:r>
          </a:p>
          <a:p>
            <a:r>
              <a:rPr lang="en-US" dirty="0" smtClean="0"/>
              <a:t>for WLC signal recycling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2818345" y="5600165"/>
            <a:ext cx="24107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compound mirror </a:t>
            </a:r>
          </a:p>
          <a:p>
            <a:r>
              <a:rPr lang="en-US" dirty="0" smtClean="0"/>
              <a:t>for WLC pump recycling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013" y="815797"/>
            <a:ext cx="4509640" cy="37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722773" y="1519707"/>
            <a:ext cx="270456" cy="399245"/>
          </a:xfrm>
          <a:prstGeom prst="rect">
            <a:avLst/>
          </a:prstGeom>
          <a:solidFill>
            <a:srgbClr val="14F86B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4827432" y="4866068"/>
            <a:ext cx="270456" cy="399245"/>
          </a:xfrm>
          <a:prstGeom prst="rect">
            <a:avLst/>
          </a:prstGeom>
          <a:solidFill>
            <a:srgbClr val="14F86B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53837" y="4829576"/>
            <a:ext cx="1059521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Signal</a:t>
            </a:r>
          </a:p>
          <a:p>
            <a:r>
              <a:rPr lang="en-US" sz="1400" b="1" dirty="0" smtClean="0"/>
              <a:t>Extraction</a:t>
            </a:r>
          </a:p>
          <a:p>
            <a:r>
              <a:rPr lang="en-US" sz="1400" b="1" dirty="0" smtClean="0"/>
              <a:t>Cavity (SEC)</a:t>
            </a:r>
            <a:endParaRPr lang="en-US" sz="1400" b="1" dirty="0"/>
          </a:p>
        </p:txBody>
      </p:sp>
      <p:sp>
        <p:nvSpPr>
          <p:cNvPr id="26" name="Left-Right Arrow 25"/>
          <p:cNvSpPr/>
          <p:nvPr/>
        </p:nvSpPr>
        <p:spPr>
          <a:xfrm rot="5400000">
            <a:off x="7598536" y="4430333"/>
            <a:ext cx="553791" cy="18030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78782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Sensitivity-Bandwidth Enhancement for </a:t>
            </a:r>
            <a:r>
              <a:rPr lang="en-US" sz="2000" b="1" dirty="0" err="1" smtClean="0">
                <a:solidFill>
                  <a:schemeClr val="bg1"/>
                </a:solidFill>
              </a:rPr>
              <a:t>AdLIGO</a:t>
            </a:r>
            <a:r>
              <a:rPr lang="en-US" sz="2000" b="1" dirty="0" smtClean="0">
                <a:solidFill>
                  <a:schemeClr val="bg1"/>
                </a:solidFill>
              </a:rPr>
              <a:t> Configuration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78100" y="165100"/>
            <a:ext cx="3806825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White Light Cavity: Basic Idea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6525" y="977900"/>
            <a:ext cx="8886825" cy="5203825"/>
            <a:chOff x="238125" y="977900"/>
            <a:chExt cx="8886825" cy="520382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3963" y="3910013"/>
              <a:ext cx="3513137" cy="92551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651000" y="977900"/>
              <a:ext cx="5194300" cy="2844800"/>
              <a:chOff x="1040" y="616"/>
              <a:chExt cx="3272" cy="1792"/>
            </a:xfrm>
          </p:grpSpPr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40" y="616"/>
                <a:ext cx="3272" cy="1792"/>
              </a:xfrm>
              <a:prstGeom prst="rect">
                <a:avLst/>
              </a:prstGeom>
              <a:solidFill>
                <a:srgbClr val="969696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6"/>
              <p:cNvGrpSpPr>
                <a:grpSpLocks/>
              </p:cNvGrpSpPr>
              <p:nvPr/>
            </p:nvGrpSpPr>
            <p:grpSpPr bwMode="auto">
              <a:xfrm>
                <a:off x="1142" y="727"/>
                <a:ext cx="3122" cy="1561"/>
                <a:chOff x="686" y="1439"/>
                <a:chExt cx="3122" cy="1561"/>
              </a:xfrm>
            </p:grpSpPr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760" y="1808"/>
                  <a:ext cx="240" cy="3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auto">
                <a:xfrm>
                  <a:off x="3568" y="1808"/>
                  <a:ext cx="240" cy="3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632" y="3000"/>
                  <a:ext cx="44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1568" y="1632"/>
                  <a:ext cx="1288" cy="1352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256" y="1952"/>
                  <a:ext cx="2424" cy="8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56" y="1960"/>
                  <a:ext cx="816" cy="1024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Rectangle 13"/>
                <p:cNvSpPr>
                  <a:spLocks noChangeArrowheads="1"/>
                </p:cNvSpPr>
                <p:nvPr/>
              </p:nvSpPr>
              <p:spPr bwMode="auto">
                <a:xfrm>
                  <a:off x="2560" y="1864"/>
                  <a:ext cx="496" cy="176"/>
                </a:xfrm>
                <a:prstGeom prst="rect">
                  <a:avLst/>
                </a:prstGeom>
                <a:solidFill>
                  <a:srgbClr val="800080">
                    <a:alpha val="56000"/>
                  </a:srgbClr>
                </a:solidFill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14" y="1439"/>
                  <a:ext cx="1556" cy="366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Negative Dispersion Medium</a:t>
                  </a:r>
                </a:p>
              </p:txBody>
            </p:sp>
            <p:sp>
              <p:nvSpPr>
                <p:cNvPr id="28" name="Rectangle 15"/>
                <p:cNvSpPr>
                  <a:spLocks noChangeArrowheads="1"/>
                </p:cNvSpPr>
                <p:nvPr/>
              </p:nvSpPr>
              <p:spPr bwMode="auto">
                <a:xfrm>
                  <a:off x="704" y="1824"/>
                  <a:ext cx="608" cy="272"/>
                </a:xfrm>
                <a:prstGeom prst="rect">
                  <a:avLst/>
                </a:prstGeom>
                <a:solidFill>
                  <a:srgbClr val="00FFFF"/>
                </a:solidFill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86" y="2247"/>
                  <a:ext cx="972" cy="231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0"/>
                    <a:t>Source Laser</a:t>
                  </a:r>
                </a:p>
              </p:txBody>
            </p:sp>
          </p:grp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2750" y="1373"/>
                <a:ext cx="1262" cy="25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0">
                    <a:sym typeface="Symbol" pitchFamily="18" charset="2"/>
                  </a:rPr>
                  <a:t>=2C</a:t>
                </a:r>
                <a:r>
                  <a:rPr lang="en-US" sz="2000" b="0" baseline="-25000">
                    <a:sym typeface="Symbol" pitchFamily="18" charset="2"/>
                  </a:rPr>
                  <a:t>o</a:t>
                </a:r>
                <a:r>
                  <a:rPr lang="en-US" sz="2000" b="0">
                    <a:sym typeface="Symbol" pitchFamily="18" charset="2"/>
                  </a:rPr>
                  <a:t>/(n)</a:t>
                </a:r>
              </a:p>
            </p:txBody>
          </p:sp>
        </p:grp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50825" y="4837113"/>
              <a:ext cx="7950200" cy="366712"/>
            </a:xfrm>
            <a:prstGeom prst="rect">
              <a:avLst/>
            </a:prstGeom>
            <a:solidFill>
              <a:srgbClr val="00FFFF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/>
                <a:t> </a:t>
              </a:r>
              <a:r>
                <a:rPr lang="en-US" sz="1600"/>
                <a:t>Ideal </a:t>
              </a:r>
              <a:r>
                <a:rPr lang="en-US" sz="1600">
                  <a:solidFill>
                    <a:srgbClr val="0000FF"/>
                  </a:solidFill>
                </a:rPr>
                <a:t>WLC </a:t>
              </a:r>
              <a:r>
                <a:rPr lang="en-US" sz="1600"/>
                <a:t>is infinitely broadened, without any drop in storage time / sensitivity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50825" y="5815013"/>
              <a:ext cx="8874125" cy="366712"/>
            </a:xfrm>
            <a:prstGeom prst="rect">
              <a:avLst/>
            </a:prstGeom>
            <a:solidFill>
              <a:srgbClr val="00FFFF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/>
                <a:t> </a:t>
              </a:r>
              <a:r>
                <a:rPr lang="en-US" sz="1600"/>
                <a:t>In practice, broadening and sensitivity limited by finite bandwidth of negative dispersion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38125" y="5332413"/>
              <a:ext cx="6515100" cy="366712"/>
            </a:xfrm>
            <a:prstGeom prst="rect">
              <a:avLst/>
            </a:prstGeom>
            <a:solidFill>
              <a:srgbClr val="00FFFF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/>
                <a:t> </a:t>
              </a:r>
              <a:r>
                <a:rPr lang="en-US" sz="1600"/>
                <a:t>Ideal </a:t>
              </a:r>
              <a:r>
                <a:rPr lang="en-US" sz="1600">
                  <a:solidFill>
                    <a:srgbClr val="0000FF"/>
                  </a:solidFill>
                </a:rPr>
                <a:t>WLC </a:t>
              </a:r>
              <a:r>
                <a:rPr lang="en-US" sz="1600"/>
                <a:t>is also infinitely sensitive to variation in cavity length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8036" y="953036"/>
            <a:ext cx="8113690" cy="5203065"/>
            <a:chOff x="528036" y="953036"/>
            <a:chExt cx="8113690" cy="5203065"/>
          </a:xfrm>
        </p:grpSpPr>
        <p:sp>
          <p:nvSpPr>
            <p:cNvPr id="26" name="Rectangle 25"/>
            <p:cNvSpPr/>
            <p:nvPr/>
          </p:nvSpPr>
          <p:spPr>
            <a:xfrm>
              <a:off x="528036" y="953036"/>
              <a:ext cx="8113690" cy="52030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3996" y="1120103"/>
              <a:ext cx="7759790" cy="4855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78782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Sensitivity-Bandwidth Enhancement for </a:t>
            </a:r>
            <a:r>
              <a:rPr lang="en-US" sz="2000" b="1" dirty="0" err="1" smtClean="0">
                <a:solidFill>
                  <a:schemeClr val="bg1"/>
                </a:solidFill>
              </a:rPr>
              <a:t>AdLIGO</a:t>
            </a:r>
            <a:r>
              <a:rPr lang="en-US" sz="2000" b="1" dirty="0" smtClean="0">
                <a:solidFill>
                  <a:schemeClr val="bg1"/>
                </a:solidFill>
              </a:rPr>
              <a:t> Configuration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55" y="2090806"/>
            <a:ext cx="3554569" cy="29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572" y="980941"/>
            <a:ext cx="44196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6169405" y="1176271"/>
            <a:ext cx="1465262" cy="842963"/>
            <a:chOff x="1493" y="384"/>
            <a:chExt cx="923" cy="531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493" y="384"/>
              <a:ext cx="887" cy="5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555" y="481"/>
              <a:ext cx="161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764" y="437"/>
              <a:ext cx="6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</a:rPr>
                <a:t>Tuned Mode</a:t>
              </a:r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555" y="578"/>
              <a:ext cx="161" cy="0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555" y="675"/>
              <a:ext cx="161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555" y="772"/>
              <a:ext cx="161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555" y="869"/>
              <a:ext cx="16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1771" y="818"/>
              <a:ext cx="6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</a:rPr>
                <a:t>Detuned by  54 deg</a:t>
              </a:r>
              <a:endParaRPr lang="en-US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772" y="731"/>
              <a:ext cx="6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Detuned by 36 deg</a:t>
              </a:r>
              <a:endParaRPr lang="en-US" dirty="0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1772" y="642"/>
              <a:ext cx="6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Detuned by 25.2 deg</a:t>
              </a:r>
              <a:endParaRPr lang="en-US" dirty="0"/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772" y="540"/>
              <a:ext cx="6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</a:rPr>
                <a:t>Detuned by 20 deg</a:t>
              </a:r>
              <a:endParaRPr lang="en-US"/>
            </a:p>
          </p:txBody>
        </p:sp>
      </p:grp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420" y="3660819"/>
            <a:ext cx="44196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78782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Sensitivity-Bandwidth Enhancement for </a:t>
            </a:r>
            <a:r>
              <a:rPr lang="en-US" sz="2000" b="1" dirty="0" err="1" smtClean="0">
                <a:solidFill>
                  <a:schemeClr val="bg1"/>
                </a:solidFill>
              </a:rPr>
              <a:t>AdLIGO</a:t>
            </a:r>
            <a:r>
              <a:rPr lang="en-US" sz="2000" b="1" dirty="0" smtClean="0">
                <a:solidFill>
                  <a:schemeClr val="bg1"/>
                </a:solidFill>
              </a:rPr>
              <a:t> Configuration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7465" y="2343956"/>
            <a:ext cx="14389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Without WLC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89561" y="4235004"/>
            <a:ext cx="111831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 WLC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1665" y="775953"/>
            <a:ext cx="3776247" cy="271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71" y="1936259"/>
            <a:ext cx="3554569" cy="29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169405" y="1176271"/>
            <a:ext cx="1465262" cy="842963"/>
            <a:chOff x="1493" y="384"/>
            <a:chExt cx="923" cy="531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493" y="384"/>
              <a:ext cx="887" cy="5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555" y="481"/>
              <a:ext cx="161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764" y="437"/>
              <a:ext cx="6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</a:rPr>
                <a:t>Tuned Mode</a:t>
              </a:r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555" y="578"/>
              <a:ext cx="161" cy="0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555" y="675"/>
              <a:ext cx="161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555" y="772"/>
              <a:ext cx="161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555" y="869"/>
              <a:ext cx="16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1771" y="818"/>
              <a:ext cx="6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</a:rPr>
                <a:t>Detuned by  54 deg</a:t>
              </a:r>
              <a:endParaRPr lang="en-US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772" y="731"/>
              <a:ext cx="6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Detuned by 36 deg</a:t>
              </a:r>
              <a:endParaRPr lang="en-US" dirty="0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1772" y="642"/>
              <a:ext cx="6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Detuned by 25.2 deg</a:t>
              </a:r>
              <a:endParaRPr lang="en-US" dirty="0"/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772" y="540"/>
              <a:ext cx="6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</a:rPr>
                <a:t>Detuned by 20 deg</a:t>
              </a:r>
              <a:endParaRPr lang="en-US"/>
            </a:p>
          </p:txBody>
        </p:sp>
      </p:grp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7665" y="3505200"/>
            <a:ext cx="44196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117465" y="2343956"/>
            <a:ext cx="14389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Without WLC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92592" y="4054700"/>
            <a:ext cx="111831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 WLC</a:t>
            </a:r>
            <a:endParaRPr lang="en-U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78782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Sensitivity-Bandwidth Enhancement for </a:t>
            </a:r>
            <a:r>
              <a:rPr lang="en-US" sz="2000" b="1" dirty="0" err="1" smtClean="0">
                <a:solidFill>
                  <a:schemeClr val="bg1"/>
                </a:solidFill>
              </a:rPr>
              <a:t>AdLIGO</a:t>
            </a:r>
            <a:r>
              <a:rPr lang="en-US" sz="2000" b="1" dirty="0" smtClean="0">
                <a:solidFill>
                  <a:schemeClr val="bg1"/>
                </a:solidFill>
              </a:rPr>
              <a:t> Configuration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3"/>
          <p:cNvGrpSpPr/>
          <p:nvPr/>
        </p:nvGrpSpPr>
        <p:grpSpPr>
          <a:xfrm>
            <a:off x="991688" y="4559121"/>
            <a:ext cx="3221040" cy="978796"/>
            <a:chOff x="4881093" y="1481070"/>
            <a:chExt cx="3221040" cy="978796"/>
          </a:xfrm>
        </p:grpSpPr>
        <p:sp>
          <p:nvSpPr>
            <p:cNvPr id="69" name="AutoShape 164"/>
            <p:cNvSpPr>
              <a:spLocks noChangeArrowheads="1"/>
            </p:cNvSpPr>
            <p:nvPr/>
          </p:nvSpPr>
          <p:spPr bwMode="auto">
            <a:xfrm>
              <a:off x="5615189" y="1481070"/>
              <a:ext cx="990702" cy="97879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881093" y="1906072"/>
              <a:ext cx="231820" cy="206061"/>
            </a:xfrm>
            <a:prstGeom prst="ellipse">
              <a:avLst/>
            </a:prstGeom>
            <a:solidFill>
              <a:srgbClr val="14F86B"/>
            </a:solidFill>
            <a:ln>
              <a:solidFill>
                <a:srgbClr val="0000FF"/>
              </a:solidFill>
            </a:ln>
            <a:scene3d>
              <a:camera prst="isometricOffAxis2Left">
                <a:rot lat="2191736" lon="4370795" rev="10114477"/>
              </a:camera>
              <a:lightRig rig="flat" dir="t"/>
            </a:scene3d>
            <a:sp3d extrusionH="762000" contourW="12700">
              <a:extrusionClr>
                <a:srgbClr val="FF0000"/>
              </a:extrusionClr>
              <a:contourClr>
                <a:srgbClr val="FF66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Line 163"/>
            <p:cNvSpPr>
              <a:spLocks noChangeShapeType="1"/>
            </p:cNvSpPr>
            <p:nvPr/>
          </p:nvSpPr>
          <p:spPr bwMode="auto">
            <a:xfrm>
              <a:off x="4983310" y="2001273"/>
              <a:ext cx="3118823" cy="87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165"/>
            <p:cNvSpPr>
              <a:spLocks noChangeArrowheads="1"/>
            </p:cNvSpPr>
            <p:nvPr/>
          </p:nvSpPr>
          <p:spPr bwMode="auto">
            <a:xfrm rot="16200000">
              <a:off x="6055829" y="1552851"/>
              <a:ext cx="158242" cy="864494"/>
            </a:xfrm>
            <a:prstGeom prst="upDownArrow">
              <a:avLst>
                <a:gd name="adj1" fmla="val 50000"/>
                <a:gd name="adj2" fmla="val 109282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66"/>
            <p:cNvSpPr>
              <a:spLocks noChangeShapeType="1"/>
            </p:cNvSpPr>
            <p:nvPr/>
          </p:nvSpPr>
          <p:spPr bwMode="auto">
            <a:xfrm>
              <a:off x="5720185" y="1670801"/>
              <a:ext cx="874" cy="586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67"/>
            <p:cNvSpPr>
              <a:spLocks noChangeShapeType="1"/>
            </p:cNvSpPr>
            <p:nvPr/>
          </p:nvSpPr>
          <p:spPr bwMode="auto">
            <a:xfrm>
              <a:off x="8093393" y="1722382"/>
              <a:ext cx="1748" cy="5245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80"/>
            <p:cNvSpPr>
              <a:spLocks noChangeShapeType="1"/>
            </p:cNvSpPr>
            <p:nvPr/>
          </p:nvSpPr>
          <p:spPr bwMode="auto">
            <a:xfrm>
              <a:off x="6520869" y="1683914"/>
              <a:ext cx="874" cy="5857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60002" y="5600165"/>
            <a:ext cx="19709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compound mirror </a:t>
            </a:r>
          </a:p>
          <a:p>
            <a:r>
              <a:rPr lang="en-US" dirty="0" smtClean="0"/>
              <a:t>for pump recycling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816713" y="1043875"/>
            <a:ext cx="940158" cy="3901612"/>
            <a:chOff x="4816713" y="1043875"/>
            <a:chExt cx="940158" cy="3901612"/>
          </a:xfrm>
        </p:grpSpPr>
        <p:sp>
          <p:nvSpPr>
            <p:cNvPr id="104" name="AutoShape 155"/>
            <p:cNvSpPr>
              <a:spLocks noChangeArrowheads="1"/>
            </p:cNvSpPr>
            <p:nvPr/>
          </p:nvSpPr>
          <p:spPr bwMode="auto">
            <a:xfrm rot="5400000" flipH="1">
              <a:off x="4780719" y="2538758"/>
              <a:ext cx="1012146" cy="94015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39"/>
            <p:cNvSpPr>
              <a:spLocks noChangeShapeType="1"/>
            </p:cNvSpPr>
            <p:nvPr/>
          </p:nvSpPr>
          <p:spPr bwMode="auto">
            <a:xfrm rot="5400000" flipH="1" flipV="1">
              <a:off x="3454968" y="2866859"/>
              <a:ext cx="3672182" cy="471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40"/>
            <p:cNvSpPr>
              <a:spLocks noChangeShapeType="1"/>
            </p:cNvSpPr>
            <p:nvPr/>
          </p:nvSpPr>
          <p:spPr bwMode="auto">
            <a:xfrm rot="5400000" flipH="1">
              <a:off x="5287851" y="3107595"/>
              <a:ext cx="874" cy="5866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41"/>
            <p:cNvSpPr>
              <a:spLocks noChangeShapeType="1"/>
            </p:cNvSpPr>
            <p:nvPr/>
          </p:nvSpPr>
          <p:spPr bwMode="auto">
            <a:xfrm rot="5400000" flipH="1">
              <a:off x="5318384" y="782469"/>
              <a:ext cx="1748" cy="5245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44"/>
            <p:cNvSpPr>
              <a:spLocks noChangeShapeType="1"/>
            </p:cNvSpPr>
            <p:nvPr/>
          </p:nvSpPr>
          <p:spPr bwMode="auto">
            <a:xfrm rot="5400000" flipH="1">
              <a:off x="5300932" y="2295110"/>
              <a:ext cx="874" cy="5857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AutoShape 149"/>
            <p:cNvSpPr>
              <a:spLocks noChangeArrowheads="1"/>
            </p:cNvSpPr>
            <p:nvPr/>
          </p:nvSpPr>
          <p:spPr bwMode="auto">
            <a:xfrm rot="10800000" flipH="1">
              <a:off x="5202343" y="2554336"/>
              <a:ext cx="158242" cy="864494"/>
            </a:xfrm>
            <a:prstGeom prst="upDownArrow">
              <a:avLst>
                <a:gd name="adj1" fmla="val 50000"/>
                <a:gd name="adj2" fmla="val 109282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061398" y="4739425"/>
              <a:ext cx="412124" cy="206062"/>
              <a:chOff x="5061398" y="4739425"/>
              <a:chExt cx="412124" cy="20606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061398" y="4739425"/>
                <a:ext cx="412124" cy="457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38671" y="4790941"/>
                <a:ext cx="244699" cy="15454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4984122" y="4404575"/>
              <a:ext cx="59243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69" y="815797"/>
            <a:ext cx="4445244" cy="365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Left-Right Arrow 31"/>
          <p:cNvSpPr/>
          <p:nvPr/>
        </p:nvSpPr>
        <p:spPr>
          <a:xfrm>
            <a:off x="6168980" y="2653048"/>
            <a:ext cx="798490" cy="3348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139"/>
          <p:cNvSpPr>
            <a:spLocks noChangeShapeType="1"/>
          </p:cNvSpPr>
          <p:nvPr/>
        </p:nvSpPr>
        <p:spPr bwMode="auto">
          <a:xfrm rot="5400000" flipH="1" flipV="1">
            <a:off x="5977081" y="2890470"/>
            <a:ext cx="3672182" cy="4719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41"/>
          <p:cNvSpPr>
            <a:spLocks noChangeShapeType="1"/>
          </p:cNvSpPr>
          <p:nvPr/>
        </p:nvSpPr>
        <p:spPr bwMode="auto">
          <a:xfrm rot="5400000" flipH="1">
            <a:off x="7840497" y="806080"/>
            <a:ext cx="1748" cy="52455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" name="Group 27"/>
          <p:cNvGrpSpPr/>
          <p:nvPr/>
        </p:nvGrpSpPr>
        <p:grpSpPr>
          <a:xfrm>
            <a:off x="7583511" y="4763036"/>
            <a:ext cx="412124" cy="206062"/>
            <a:chOff x="5061398" y="4739425"/>
            <a:chExt cx="412124" cy="206062"/>
          </a:xfrm>
        </p:grpSpPr>
        <p:sp>
          <p:nvSpPr>
            <p:cNvPr id="43" name="Rectangle 42"/>
            <p:cNvSpPr/>
            <p:nvPr/>
          </p:nvSpPr>
          <p:spPr>
            <a:xfrm>
              <a:off x="5061398" y="4739425"/>
              <a:ext cx="412124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38671" y="4790941"/>
              <a:ext cx="244699" cy="1545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7506235" y="4428186"/>
            <a:ext cx="59243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34130" y="3258355"/>
            <a:ext cx="1649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SRM to</a:t>
            </a:r>
          </a:p>
          <a:p>
            <a:r>
              <a:rPr lang="en-US" dirty="0" smtClean="0"/>
              <a:t>Input Test Mass</a:t>
            </a:r>
          </a:p>
          <a:p>
            <a:r>
              <a:rPr lang="en-US" dirty="0" smtClean="0"/>
              <a:t>and tune SEC</a:t>
            </a:r>
          </a:p>
          <a:p>
            <a:r>
              <a:rPr lang="en-US" dirty="0" smtClean="0"/>
              <a:t>to resonance</a:t>
            </a:r>
            <a:endParaRPr lang="en-US" dirty="0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278515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Proposal for Adding an Auxiliary Mirror for  Practical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/>
          <p:nvPr/>
        </p:nvGrpSpPr>
        <p:grpSpPr>
          <a:xfrm>
            <a:off x="991688" y="4559121"/>
            <a:ext cx="3221040" cy="978796"/>
            <a:chOff x="4881093" y="1481070"/>
            <a:chExt cx="3221040" cy="978796"/>
          </a:xfrm>
        </p:grpSpPr>
        <p:sp>
          <p:nvSpPr>
            <p:cNvPr id="69" name="AutoShape 164"/>
            <p:cNvSpPr>
              <a:spLocks noChangeArrowheads="1"/>
            </p:cNvSpPr>
            <p:nvPr/>
          </p:nvSpPr>
          <p:spPr bwMode="auto">
            <a:xfrm>
              <a:off x="5615189" y="1481070"/>
              <a:ext cx="990702" cy="97879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881093" y="1906072"/>
              <a:ext cx="231820" cy="206061"/>
            </a:xfrm>
            <a:prstGeom prst="ellipse">
              <a:avLst/>
            </a:prstGeom>
            <a:solidFill>
              <a:srgbClr val="14F86B"/>
            </a:solidFill>
            <a:ln>
              <a:solidFill>
                <a:srgbClr val="0000FF"/>
              </a:solidFill>
            </a:ln>
            <a:scene3d>
              <a:camera prst="isometricOffAxis2Left">
                <a:rot lat="2191736" lon="4370795" rev="10114477"/>
              </a:camera>
              <a:lightRig rig="flat" dir="t"/>
            </a:scene3d>
            <a:sp3d extrusionH="762000" contourW="12700">
              <a:extrusionClr>
                <a:srgbClr val="FF0000"/>
              </a:extrusionClr>
              <a:contourClr>
                <a:srgbClr val="FF66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Line 163"/>
            <p:cNvSpPr>
              <a:spLocks noChangeShapeType="1"/>
            </p:cNvSpPr>
            <p:nvPr/>
          </p:nvSpPr>
          <p:spPr bwMode="auto">
            <a:xfrm>
              <a:off x="4983310" y="2001273"/>
              <a:ext cx="3118823" cy="87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165"/>
            <p:cNvSpPr>
              <a:spLocks noChangeArrowheads="1"/>
            </p:cNvSpPr>
            <p:nvPr/>
          </p:nvSpPr>
          <p:spPr bwMode="auto">
            <a:xfrm rot="16200000">
              <a:off x="6055829" y="1552851"/>
              <a:ext cx="158242" cy="864494"/>
            </a:xfrm>
            <a:prstGeom prst="upDownArrow">
              <a:avLst>
                <a:gd name="adj1" fmla="val 50000"/>
                <a:gd name="adj2" fmla="val 109282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66"/>
            <p:cNvSpPr>
              <a:spLocks noChangeShapeType="1"/>
            </p:cNvSpPr>
            <p:nvPr/>
          </p:nvSpPr>
          <p:spPr bwMode="auto">
            <a:xfrm>
              <a:off x="5720185" y="1670801"/>
              <a:ext cx="874" cy="586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67"/>
            <p:cNvSpPr>
              <a:spLocks noChangeShapeType="1"/>
            </p:cNvSpPr>
            <p:nvPr/>
          </p:nvSpPr>
          <p:spPr bwMode="auto">
            <a:xfrm>
              <a:off x="8093393" y="1722382"/>
              <a:ext cx="1748" cy="5245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80"/>
            <p:cNvSpPr>
              <a:spLocks noChangeShapeType="1"/>
            </p:cNvSpPr>
            <p:nvPr/>
          </p:nvSpPr>
          <p:spPr bwMode="auto">
            <a:xfrm>
              <a:off x="6520869" y="1683914"/>
              <a:ext cx="874" cy="5857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60002" y="5600165"/>
            <a:ext cx="19709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compound mirror </a:t>
            </a:r>
          </a:p>
          <a:p>
            <a:r>
              <a:rPr lang="en-US" dirty="0" smtClean="0"/>
              <a:t>for pump recycling</a:t>
            </a:r>
            <a:endParaRPr lang="en-US" dirty="0"/>
          </a:p>
        </p:txBody>
      </p:sp>
      <p:sp>
        <p:nvSpPr>
          <p:cNvPr id="32" name="Left-Right Arrow 31"/>
          <p:cNvSpPr/>
          <p:nvPr/>
        </p:nvSpPr>
        <p:spPr>
          <a:xfrm>
            <a:off x="6168980" y="2653048"/>
            <a:ext cx="798490" cy="3348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41669" y="815797"/>
            <a:ext cx="4445244" cy="3650576"/>
            <a:chOff x="141669" y="815797"/>
            <a:chExt cx="4445244" cy="365057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669" y="815797"/>
              <a:ext cx="4445244" cy="365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29"/>
            <p:cNvSpPr/>
            <p:nvPr/>
          </p:nvSpPr>
          <p:spPr>
            <a:xfrm flipH="1">
              <a:off x="2537138" y="3258354"/>
              <a:ext cx="244700" cy="321972"/>
            </a:xfrm>
            <a:prstGeom prst="rect">
              <a:avLst/>
            </a:prstGeom>
            <a:solidFill>
              <a:srgbClr val="14F86B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4405" y="3168203"/>
              <a:ext cx="7122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WLC</a:t>
              </a:r>
            </a:p>
            <a:p>
              <a:r>
                <a:rPr lang="en-US" sz="1200" b="1" dirty="0" smtClean="0"/>
                <a:t>Element</a:t>
              </a:r>
              <a:endParaRPr lang="en-US" sz="12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16713" y="1043875"/>
            <a:ext cx="1416179" cy="3901612"/>
            <a:chOff x="4816713" y="1043875"/>
            <a:chExt cx="1416179" cy="3901612"/>
          </a:xfrm>
        </p:grpSpPr>
        <p:grpSp>
          <p:nvGrpSpPr>
            <p:cNvPr id="3" name="Group 32"/>
            <p:cNvGrpSpPr/>
            <p:nvPr/>
          </p:nvGrpSpPr>
          <p:grpSpPr>
            <a:xfrm>
              <a:off x="4816713" y="1043875"/>
              <a:ext cx="940158" cy="3901612"/>
              <a:chOff x="4816713" y="1043875"/>
              <a:chExt cx="940158" cy="3901612"/>
            </a:xfrm>
          </p:grpSpPr>
          <p:sp>
            <p:nvSpPr>
              <p:cNvPr id="104" name="AutoShape 155"/>
              <p:cNvSpPr>
                <a:spLocks noChangeArrowheads="1"/>
              </p:cNvSpPr>
              <p:nvPr/>
            </p:nvSpPr>
            <p:spPr bwMode="auto">
              <a:xfrm rot="5400000" flipH="1">
                <a:off x="4780719" y="2538758"/>
                <a:ext cx="1012146" cy="940158"/>
              </a:xfrm>
              <a:prstGeom prst="roundRect">
                <a:avLst>
                  <a:gd name="adj" fmla="val 16667"/>
                </a:avLst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39"/>
              <p:cNvSpPr>
                <a:spLocks noChangeShapeType="1"/>
              </p:cNvSpPr>
              <p:nvPr/>
            </p:nvSpPr>
            <p:spPr bwMode="auto">
              <a:xfrm rot="5400000" flipH="1" flipV="1">
                <a:off x="3454968" y="2866859"/>
                <a:ext cx="3672182" cy="4719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40"/>
              <p:cNvSpPr>
                <a:spLocks noChangeShapeType="1"/>
              </p:cNvSpPr>
              <p:nvPr/>
            </p:nvSpPr>
            <p:spPr bwMode="auto">
              <a:xfrm rot="5400000" flipH="1">
                <a:off x="5287851" y="3107595"/>
                <a:ext cx="874" cy="58663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41"/>
              <p:cNvSpPr>
                <a:spLocks noChangeShapeType="1"/>
              </p:cNvSpPr>
              <p:nvPr/>
            </p:nvSpPr>
            <p:spPr bwMode="auto">
              <a:xfrm rot="5400000" flipH="1">
                <a:off x="5318384" y="782469"/>
                <a:ext cx="1748" cy="52455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44"/>
              <p:cNvSpPr>
                <a:spLocks noChangeShapeType="1"/>
              </p:cNvSpPr>
              <p:nvPr/>
            </p:nvSpPr>
            <p:spPr bwMode="auto">
              <a:xfrm rot="5400000" flipH="1">
                <a:off x="5300932" y="2295110"/>
                <a:ext cx="874" cy="58575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149"/>
              <p:cNvSpPr>
                <a:spLocks noChangeArrowheads="1"/>
              </p:cNvSpPr>
              <p:nvPr/>
            </p:nvSpPr>
            <p:spPr bwMode="auto">
              <a:xfrm rot="10800000" flipH="1">
                <a:off x="5202343" y="2554336"/>
                <a:ext cx="158242" cy="864494"/>
              </a:xfrm>
              <a:prstGeom prst="upDownArrow">
                <a:avLst>
                  <a:gd name="adj1" fmla="val 50000"/>
                  <a:gd name="adj2" fmla="val 109282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27"/>
              <p:cNvGrpSpPr/>
              <p:nvPr/>
            </p:nvGrpSpPr>
            <p:grpSpPr>
              <a:xfrm>
                <a:off x="5061398" y="4739425"/>
                <a:ext cx="412124" cy="206062"/>
                <a:chOff x="5061398" y="4739425"/>
                <a:chExt cx="412124" cy="206062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5061398" y="4739425"/>
                  <a:ext cx="412124" cy="4571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38671" y="4790941"/>
                  <a:ext cx="244699" cy="15454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4984122" y="4404575"/>
                <a:ext cx="592430" cy="158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 flipH="1">
              <a:off x="5149403" y="3784242"/>
              <a:ext cx="244700" cy="321972"/>
            </a:xfrm>
            <a:prstGeom prst="rect">
              <a:avLst/>
            </a:prstGeom>
            <a:solidFill>
              <a:srgbClr val="14F86B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2737" y="3719849"/>
              <a:ext cx="800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WLC</a:t>
              </a:r>
            </a:p>
            <a:p>
              <a:r>
                <a:rPr lang="en-US" sz="1400" b="1" dirty="0" smtClean="0"/>
                <a:t>Element</a:t>
              </a:r>
              <a:endParaRPr lang="en-US" sz="14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06235" y="1067486"/>
            <a:ext cx="1235891" cy="3901612"/>
            <a:chOff x="7506235" y="1067486"/>
            <a:chExt cx="1235891" cy="3901612"/>
          </a:xfrm>
        </p:grpSpPr>
        <p:sp>
          <p:nvSpPr>
            <p:cNvPr id="36" name="Line 139"/>
            <p:cNvSpPr>
              <a:spLocks noChangeShapeType="1"/>
            </p:cNvSpPr>
            <p:nvPr/>
          </p:nvSpPr>
          <p:spPr bwMode="auto">
            <a:xfrm rot="5400000" flipH="1" flipV="1">
              <a:off x="5977081" y="2890470"/>
              <a:ext cx="3672182" cy="471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41"/>
            <p:cNvSpPr>
              <a:spLocks noChangeShapeType="1"/>
            </p:cNvSpPr>
            <p:nvPr/>
          </p:nvSpPr>
          <p:spPr bwMode="auto">
            <a:xfrm rot="5400000" flipH="1">
              <a:off x="7840497" y="806080"/>
              <a:ext cx="1748" cy="5245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7"/>
            <p:cNvGrpSpPr/>
            <p:nvPr/>
          </p:nvGrpSpPr>
          <p:grpSpPr>
            <a:xfrm>
              <a:off x="7583511" y="4763036"/>
              <a:ext cx="412124" cy="206062"/>
              <a:chOff x="5061398" y="4739425"/>
              <a:chExt cx="412124" cy="20606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61398" y="4739425"/>
                <a:ext cx="412124" cy="457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38671" y="4790941"/>
                <a:ext cx="244699" cy="15454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7506235" y="4428186"/>
              <a:ext cx="59243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 flipH="1">
              <a:off x="7671516" y="3859369"/>
              <a:ext cx="244700" cy="321972"/>
            </a:xfrm>
            <a:prstGeom prst="rect">
              <a:avLst/>
            </a:prstGeom>
            <a:solidFill>
              <a:srgbClr val="14F86B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41971" y="3794976"/>
              <a:ext cx="800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WLC</a:t>
              </a:r>
            </a:p>
            <a:p>
              <a:r>
                <a:rPr lang="en-US" sz="1400" b="1" dirty="0" smtClean="0"/>
                <a:t>Element</a:t>
              </a:r>
              <a:endParaRPr lang="en-US" sz="1400" b="1" dirty="0"/>
            </a:p>
          </p:txBody>
        </p:sp>
      </p:grp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278515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Proposal for Adding an Auxiliary Mirror for  Practical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45" y="1780505"/>
            <a:ext cx="3786389" cy="311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424" y="1794986"/>
            <a:ext cx="4251535" cy="307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Left-Right Arrow 62"/>
          <p:cNvSpPr/>
          <p:nvPr/>
        </p:nvSpPr>
        <p:spPr>
          <a:xfrm>
            <a:off x="4069724" y="3232597"/>
            <a:ext cx="566670" cy="270456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278515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Proposal for Adding an Auxiliary Mirror for  Practical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537138" y="1262130"/>
            <a:ext cx="6452316" cy="4237149"/>
            <a:chOff x="2588654" y="2086378"/>
            <a:chExt cx="6452316" cy="4237149"/>
          </a:xfrm>
        </p:grpSpPr>
        <p:sp>
          <p:nvSpPr>
            <p:cNvPr id="44" name="Rectangle 43"/>
            <p:cNvSpPr/>
            <p:nvPr/>
          </p:nvSpPr>
          <p:spPr>
            <a:xfrm>
              <a:off x="2588654" y="2086378"/>
              <a:ext cx="6452316" cy="42371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3201" y="2298807"/>
              <a:ext cx="6108059" cy="3767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TextBox 45"/>
            <p:cNvSpPr txBox="1"/>
            <p:nvPr/>
          </p:nvSpPr>
          <p:spPr>
            <a:xfrm>
              <a:off x="3284113" y="4765185"/>
              <a:ext cx="1500795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WLC / T</a:t>
              </a:r>
              <a:r>
                <a:rPr lang="en-US" sz="1400" baseline="-25000" dirty="0" smtClean="0"/>
                <a:t>ASRM</a:t>
              </a:r>
              <a:r>
                <a:rPr lang="en-US" sz="1400" dirty="0" smtClean="0"/>
                <a:t> =1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09244" y="4196367"/>
              <a:ext cx="1637051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WLC / T</a:t>
              </a:r>
              <a:r>
                <a:rPr lang="en-US" sz="1400" baseline="-25000" dirty="0" smtClean="0"/>
                <a:t>ASRM</a:t>
              </a:r>
              <a:r>
                <a:rPr lang="en-US" sz="1400" dirty="0" smtClean="0"/>
                <a:t> =0.1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42703" y="3022243"/>
              <a:ext cx="1886542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WLC / T</a:t>
              </a:r>
              <a:r>
                <a:rPr lang="en-US" sz="1400" baseline="-25000" dirty="0" smtClean="0"/>
                <a:t>ASRM</a:t>
              </a:r>
              <a:r>
                <a:rPr lang="en-US" sz="1400" dirty="0" smtClean="0"/>
                <a:t> =0.001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7876" y="3447246"/>
              <a:ext cx="1407501" cy="307777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WLC / T</a:t>
              </a:r>
              <a:r>
                <a:rPr lang="en-US" sz="1400" b="1" baseline="-25000" dirty="0" smtClean="0"/>
                <a:t>ASRM</a:t>
              </a:r>
              <a:r>
                <a:rPr lang="en-US" sz="1400" b="1" dirty="0" smtClean="0"/>
                <a:t> =0.1</a:t>
              </a:r>
              <a:endParaRPr lang="en-US" sz="1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31488" y="2311758"/>
              <a:ext cx="1590244" cy="307777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WLC / T</a:t>
              </a:r>
              <a:r>
                <a:rPr lang="en-US" sz="1400" b="1" baseline="-25000" dirty="0" smtClean="0"/>
                <a:t>ASRM</a:t>
              </a:r>
              <a:r>
                <a:rPr lang="en-US" sz="1400" b="1" dirty="0" smtClean="0"/>
                <a:t> =0.001</a:t>
              </a:r>
              <a:endParaRPr lang="en-US" sz="1400" b="1" dirty="0"/>
            </a:p>
          </p:txBody>
        </p:sp>
        <p:sp>
          <p:nvSpPr>
            <p:cNvPr id="53" name="Bent-Up Arrow 52"/>
            <p:cNvSpPr/>
            <p:nvPr/>
          </p:nvSpPr>
          <p:spPr>
            <a:xfrm>
              <a:off x="4778061" y="4700791"/>
              <a:ext cx="360609" cy="296214"/>
            </a:xfrm>
            <a:prstGeom prst="bent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5834130" y="4327304"/>
              <a:ext cx="399245" cy="1287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5935015" y="3063027"/>
              <a:ext cx="399245" cy="1287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 rot="5400000">
              <a:off x="8330486" y="3977428"/>
              <a:ext cx="399245" cy="12878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rot="5400000">
              <a:off x="8328340" y="2829063"/>
              <a:ext cx="399245" cy="12878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1" y="840347"/>
            <a:ext cx="2730323" cy="224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78720" y="5654386"/>
            <a:ext cx="8134216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0">
                <a:solidFill>
                  <a:schemeClr val="bg1"/>
                </a:solidFill>
                <a:latin typeface="Times New Roman" pitchFamily="18" charset="0"/>
              </a:rPr>
              <a:t>M. Salit and M.S. Shahriar, “Enhancement of Sensitivity-Bandwidth Product of Interferometric Gravitational Wave Detectors using White Light Cavities,” (http://arxiv.org/ftp/arxiv/papers/0809/0809.4213.pdf)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96272" y="115911"/>
            <a:ext cx="6278515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Proposal for Adding an Auxiliary Mirror for  Practical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81" y="1348066"/>
            <a:ext cx="4108763" cy="3305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4346128" y="785097"/>
            <a:ext cx="4600575" cy="1157287"/>
            <a:chOff x="518" y="1335"/>
            <a:chExt cx="2898" cy="729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536" y="1368"/>
              <a:ext cx="2880" cy="696"/>
            </a:xfrm>
            <a:prstGeom prst="rect">
              <a:avLst/>
            </a:prstGeom>
            <a:solidFill>
              <a:srgbClr val="FF00FF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547" y="1613"/>
            <a:ext cx="2602" cy="430"/>
          </p:xfrm>
          <a:graphic>
            <a:graphicData uri="http://schemas.openxmlformats.org/presentationml/2006/ole">
              <p:oleObj spid="_x0000_s6146" name="Equation" r:id="rId4" imgW="2361960" imgH="393480" progId="Equation.DSMT4">
                <p:embed/>
              </p:oleObj>
            </a:graphicData>
          </a:graphic>
        </p:graphicFrame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518" y="1335"/>
              <a:ext cx="2417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Phase Shift Without Anomalous Dispersion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413670" y="2045057"/>
            <a:ext cx="6550025" cy="1143000"/>
            <a:chOff x="530" y="2120"/>
            <a:chExt cx="4126" cy="720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544" y="2120"/>
              <a:ext cx="4112" cy="720"/>
            </a:xfrm>
            <a:prstGeom prst="rect">
              <a:avLst/>
            </a:prstGeom>
            <a:solidFill>
              <a:srgbClr val="00FFFF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2" name="Object 11"/>
            <p:cNvGraphicFramePr>
              <a:graphicFrameLocks noChangeAspect="1"/>
            </p:cNvGraphicFramePr>
            <p:nvPr/>
          </p:nvGraphicFramePr>
          <p:xfrm>
            <a:off x="530" y="2297"/>
            <a:ext cx="4029" cy="486"/>
          </p:xfrm>
          <a:graphic>
            <a:graphicData uri="http://schemas.openxmlformats.org/presentationml/2006/ole">
              <p:oleObj spid="_x0000_s6147" name="Equation" r:id="rId5" imgW="3657600" imgH="444240" progId="Equation.DSMT4">
                <p:embed/>
              </p:oleObj>
            </a:graphicData>
          </a:graphic>
        </p:graphicFrame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542" y="2135"/>
              <a:ext cx="2244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Phase Shift With Anomalous Dispersion</a:t>
              </a:r>
            </a:p>
          </p:txBody>
        </p:sp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88567" y="5089750"/>
            <a:ext cx="6181725" cy="553998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0" dirty="0">
                <a:solidFill>
                  <a:schemeClr val="bg1"/>
                </a:solidFill>
                <a:latin typeface="Times New Roman" pitchFamily="18" charset="0"/>
              </a:rPr>
              <a:t>M.S. Shahriar and M. Salit, (2008) </a:t>
            </a:r>
            <a:r>
              <a:rPr lang="en-US" sz="1500" b="0" dirty="0" smtClean="0">
                <a:solidFill>
                  <a:schemeClr val="bg1"/>
                </a:solidFill>
                <a:latin typeface="Times New Roman" pitchFamily="18" charset="0"/>
              </a:rPr>
              <a:t>Journal of Modern Optics Vol. 55, Nos. 19–20, 10–20 November 2008, 3133–3147</a:t>
            </a:r>
            <a:endParaRPr lang="en-US" sz="15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8567" y="5676746"/>
            <a:ext cx="7284210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Times New Roman" pitchFamily="18" charset="0"/>
              </a:rPr>
              <a:t>M. S. Shahriar and M. Salit, “A Fast-Light Enhanced Zero-Area Sagnac Ring Laser Gravitational Wave Detector,” (http://lapt.eecs.northwestern.edu/preprints/FE-ZASRLGWD.pdf)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676577" y="180305"/>
            <a:ext cx="6466194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Active  Sagnac Ring Laser in a WLC for Enhancing Strain Sensitivity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28725" y="1356638"/>
            <a:ext cx="6027738" cy="304800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400" b="0">
                <a:solidFill>
                  <a:schemeClr val="bg1"/>
                </a:solidFill>
                <a:latin typeface="Times New Roman" pitchFamily="18" charset="0"/>
              </a:rPr>
              <a:t>G.S. Pati, M. Messal, K. Salit, M.S. Shahriar, </a:t>
            </a:r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Phys. Rev. Lett. 99</a:t>
            </a:r>
            <a:r>
              <a:rPr lang="en-US" sz="1400" b="0">
                <a:solidFill>
                  <a:schemeClr val="bg1"/>
                </a:solidFill>
                <a:latin typeface="Times New Roman" pitchFamily="18" charset="0"/>
              </a:rPr>
              <a:t>, 133601 (2007)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28725" y="2457013"/>
            <a:ext cx="6113463" cy="549275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G.S. Pati, M. Messal, K. Salit, M.S. Shahriar, </a:t>
            </a:r>
            <a:r>
              <a:rPr lang="fr-FR" sz="1500">
                <a:solidFill>
                  <a:schemeClr val="bg1"/>
                </a:solidFill>
                <a:latin typeface="Times New Roman" pitchFamily="18" charset="0"/>
              </a:rPr>
              <a:t>Optics Communications,</a:t>
            </a:r>
            <a:r>
              <a:rPr lang="fr-FR" sz="1500" b="0">
                <a:solidFill>
                  <a:schemeClr val="bg1"/>
                </a:solidFill>
                <a:latin typeface="Times New Roman" pitchFamily="18" charset="0"/>
              </a:rPr>
              <a:t> 281 (19), p.4931-4935, (2008)</a:t>
            </a:r>
            <a:endParaRPr lang="en-US" sz="15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28725" y="912813"/>
            <a:ext cx="6083300" cy="320675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G.S. Pati, R. Tripathi, V. Gopal, M. Messal, </a:t>
            </a:r>
            <a:r>
              <a:rPr lang="en-US" sz="1500">
                <a:solidFill>
                  <a:schemeClr val="bg1"/>
                </a:solidFill>
                <a:latin typeface="Times New Roman" pitchFamily="18" charset="0"/>
              </a:rPr>
              <a:t>Phys. Rev. A 75</a:t>
            </a: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, 053807 (2007)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228725" y="3129438"/>
            <a:ext cx="6092825" cy="549275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H.N. Yum, M. Salit,  G.S. Pati, S. Tseng, P.R. Hemmer, and M.S.Shahriar, </a:t>
            </a:r>
            <a:r>
              <a:rPr lang="en-US" sz="1500">
                <a:solidFill>
                  <a:schemeClr val="bg1"/>
                </a:solidFill>
                <a:latin typeface="Times New Roman" pitchFamily="18" charset="0"/>
              </a:rPr>
              <a:t>Optics Express</a:t>
            </a: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, Vol. 16 Issue 25, 20448 (2008)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228725" y="1784588"/>
            <a:ext cx="6181725" cy="549275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M. Salit, G.S. Pati, K. Salit, and M.S. Shahriar, (2007) </a:t>
            </a:r>
            <a:r>
              <a:rPr lang="en-US" sz="1500">
                <a:solidFill>
                  <a:schemeClr val="bg1"/>
                </a:solidFill>
                <a:latin typeface="Times New Roman" pitchFamily="18" charset="0"/>
              </a:rPr>
              <a:t>Journal of Modern Optics,</a:t>
            </a: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 54:16, 2425 - 2440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228725" y="3801863"/>
            <a:ext cx="6181725" cy="553998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0" dirty="0">
                <a:solidFill>
                  <a:schemeClr val="bg1"/>
                </a:solidFill>
                <a:latin typeface="Times New Roman" pitchFamily="18" charset="0"/>
              </a:rPr>
              <a:t>M.S. Shahriar and M. Salit, (2008) </a:t>
            </a:r>
            <a:r>
              <a:rPr lang="en-US" sz="1500" b="0" dirty="0" smtClean="0">
                <a:solidFill>
                  <a:schemeClr val="bg1"/>
                </a:solidFill>
                <a:latin typeface="Times New Roman" pitchFamily="18" charset="0"/>
              </a:rPr>
              <a:t>Journal of Modern Optics Vol. 55, Nos. 19–20, 10–20 November 2008, 3133–3147</a:t>
            </a:r>
            <a:endParaRPr lang="en-US" sz="15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228725" y="4479011"/>
            <a:ext cx="6211888" cy="7302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Times New Roman" pitchFamily="18" charset="0"/>
              </a:rPr>
              <a:t>M. S. Shahriar and M. Salit, “A Fast-Light Enhanced Zero-Area Sagnac Ring Laser Gravitational Wave Detector,” (http://lapt.eecs.northwestern.edu/preprints/FE-ZASRLGWD.pdf)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228725" y="5332413"/>
            <a:ext cx="6253163" cy="7302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0">
                <a:solidFill>
                  <a:schemeClr val="bg1"/>
                </a:solidFill>
                <a:latin typeface="Times New Roman" pitchFamily="18" charset="0"/>
              </a:rPr>
              <a:t>M. Salit and M.S. Shahriar, “Enhancement of Sensitivity-Bandwidth Product of Interferometric Gravitational Wave Detectors using White Light Cavities,” (http://arxiv.org/ftp/arxiv/papers/0809/0809.4213.pdf)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977343" y="154547"/>
            <a:ext cx="386888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Journal publications and preprints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177208" y="4732986"/>
            <a:ext cx="1917700" cy="15494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811708" y="859486"/>
            <a:ext cx="2019300" cy="15113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084508" y="2485086"/>
            <a:ext cx="2235200" cy="16764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308" y="2788299"/>
            <a:ext cx="1384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3183" y="1140474"/>
            <a:ext cx="1279525" cy="9588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4" name="two-neutron-stars-spiraling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477246" y="5028261"/>
            <a:ext cx="12827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09387" y="157253"/>
            <a:ext cx="637103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</a:rPr>
              <a:t>Active Superluminal Cavity:  Superluminal Ring Laser (SRL)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1803400" y="1638300"/>
            <a:ext cx="5613400" cy="2959100"/>
          </a:xfrm>
          <a:prstGeom prst="rect">
            <a:avLst/>
          </a:prstGeom>
          <a:solidFill>
            <a:srgbClr val="969696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2806700" y="1878013"/>
            <a:ext cx="3581400" cy="2698750"/>
            <a:chOff x="1336" y="991"/>
            <a:chExt cx="2256" cy="1700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H="1">
              <a:off x="1336" y="1360"/>
              <a:ext cx="240" cy="30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144" y="1360"/>
              <a:ext cx="240" cy="30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>
              <a:off x="2208" y="2552"/>
              <a:ext cx="44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1456" y="1512"/>
              <a:ext cx="976" cy="102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1464" y="1512"/>
              <a:ext cx="2128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flipV="1">
              <a:off x="2432" y="1248"/>
              <a:ext cx="1032" cy="1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 rot="-2637933">
              <a:off x="1808" y="1760"/>
              <a:ext cx="224" cy="480"/>
            </a:xfrm>
            <a:prstGeom prst="rect">
              <a:avLst/>
            </a:prstGeom>
            <a:solidFill>
              <a:srgbClr val="00FFFF">
                <a:alpha val="57001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2136" y="1416"/>
              <a:ext cx="496" cy="176"/>
            </a:xfrm>
            <a:prstGeom prst="rect">
              <a:avLst/>
            </a:prstGeom>
            <a:solidFill>
              <a:srgbClr val="800080">
                <a:alpha val="56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 rot="2823429">
              <a:off x="1262" y="2089"/>
              <a:ext cx="972" cy="23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Gain Medium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1790" y="991"/>
              <a:ext cx="1276" cy="40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/>
                <a:t>Neg Dispersion Medium</a:t>
              </a:r>
            </a:p>
          </p:txBody>
        </p:sp>
      </p:grpSp>
      <p:sp>
        <p:nvSpPr>
          <p:cNvPr id="43" name="Line 18"/>
          <p:cNvSpPr>
            <a:spLocks noChangeShapeType="1"/>
          </p:cNvSpPr>
          <p:nvPr/>
        </p:nvSpPr>
        <p:spPr bwMode="auto">
          <a:xfrm flipV="1">
            <a:off x="6032500" y="2273300"/>
            <a:ext cx="279400" cy="12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V="1">
            <a:off x="6311900" y="2667000"/>
            <a:ext cx="152400" cy="127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6172200" y="2298700"/>
            <a:ext cx="698500" cy="254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V="1">
            <a:off x="6362700" y="2108200"/>
            <a:ext cx="317500" cy="5969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 flipV="1">
            <a:off x="6337300" y="2374900"/>
            <a:ext cx="342900" cy="10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5953125" y="1725613"/>
            <a:ext cx="13525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Beat Signal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250825" y="4837113"/>
            <a:ext cx="6972300" cy="366712"/>
          </a:xfrm>
          <a:prstGeom prst="rect">
            <a:avLst/>
          </a:prstGeom>
          <a:solidFill>
            <a:srgbClr val="00FFFF"/>
          </a:solidFill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1600"/>
              <a:t>Frequency change is enhanced in sensitivity by a factor of 10 million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38125" y="5332413"/>
            <a:ext cx="5397500" cy="366712"/>
          </a:xfrm>
          <a:prstGeom prst="rect">
            <a:avLst/>
          </a:prstGeom>
          <a:solidFill>
            <a:srgbClr val="00FFFF"/>
          </a:solidFill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1600"/>
              <a:t>Beat note does not experience the broadening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62885" y="953037"/>
            <a:ext cx="7147774" cy="5151549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532" y="1148122"/>
            <a:ext cx="6805702" cy="47026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578100" y="165100"/>
            <a:ext cx="4053482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Demonstration of White </a:t>
            </a:r>
            <a:r>
              <a:rPr lang="en-US" sz="2000" b="1" dirty="0">
                <a:solidFill>
                  <a:schemeClr val="bg1"/>
                </a:solidFill>
              </a:rPr>
              <a:t>Light </a:t>
            </a:r>
            <a:r>
              <a:rPr lang="en-US" sz="2000" b="1" dirty="0" smtClean="0">
                <a:solidFill>
                  <a:schemeClr val="bg1"/>
                </a:solidFill>
              </a:rPr>
              <a:t>Cavity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71224" y="953037"/>
            <a:ext cx="5808372" cy="4559121"/>
            <a:chOff x="1403797" y="953037"/>
            <a:chExt cx="5808372" cy="4559121"/>
          </a:xfrm>
        </p:grpSpPr>
        <p:sp>
          <p:nvSpPr>
            <p:cNvPr id="25" name="Rectangle 24"/>
            <p:cNvSpPr/>
            <p:nvPr/>
          </p:nvSpPr>
          <p:spPr>
            <a:xfrm>
              <a:off x="1403797" y="953037"/>
              <a:ext cx="5808372" cy="45591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3096" y="1042473"/>
              <a:ext cx="5359400" cy="43370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7225" y="5651500"/>
            <a:ext cx="7589838" cy="517525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G.S. Pati, M. Messal, K. Salit, M.S. Shahriar, “Demonstration of a tunable-bandwidth white light </a:t>
            </a:r>
          </a:p>
          <a:p>
            <a:pPr marL="342900" indent="-342900" eaLnBrk="1" hangingPunct="1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interferometer using anomalous dispersion in atomic vapor,” Phys. Rev. Lett. 99, 133601 (2007)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78100" y="165100"/>
            <a:ext cx="4053482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Demonstration of White </a:t>
            </a:r>
            <a:r>
              <a:rPr lang="en-US" sz="2000" b="1" dirty="0">
                <a:solidFill>
                  <a:schemeClr val="bg1"/>
                </a:solidFill>
              </a:rPr>
              <a:t>Light </a:t>
            </a:r>
            <a:r>
              <a:rPr lang="en-US" sz="2000" b="1" dirty="0" smtClean="0">
                <a:solidFill>
                  <a:schemeClr val="bg1"/>
                </a:solidFill>
              </a:rPr>
              <a:t>Cavity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3183" y="953037"/>
            <a:ext cx="8615966" cy="48810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9846" y="5990420"/>
            <a:ext cx="8403241" cy="323165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G.S. Pati, M. Messal, K. Salit, M.S. Shahriar, </a:t>
            </a:r>
            <a:r>
              <a:rPr lang="fr-FR" sz="1500">
                <a:solidFill>
                  <a:schemeClr val="bg1"/>
                </a:solidFill>
                <a:latin typeface="Times New Roman" pitchFamily="18" charset="0"/>
              </a:rPr>
              <a:t>Optics Communications,</a:t>
            </a:r>
            <a:r>
              <a:rPr lang="fr-FR" sz="1500" b="0">
                <a:solidFill>
                  <a:schemeClr val="bg1"/>
                </a:solidFill>
                <a:latin typeface="Times New Roman" pitchFamily="18" charset="0"/>
              </a:rPr>
              <a:t> 281 (19), p.4931-4935, (2008)</a:t>
            </a:r>
            <a:endParaRPr lang="en-US" sz="1500" b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204" y="1636535"/>
            <a:ext cx="4225925" cy="3165475"/>
            <a:chOff x="412750" y="1649413"/>
            <a:chExt cx="4225925" cy="31654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2750" y="1649413"/>
              <a:ext cx="4225925" cy="316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233488" y="1993900"/>
              <a:ext cx="3217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006699"/>
                  </a:solidFill>
                </a:rPr>
                <a:t>Theory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63253" y="1397313"/>
            <a:ext cx="4697412" cy="3517900"/>
            <a:chOff x="4446588" y="688975"/>
            <a:chExt cx="4697412" cy="35179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46588" y="688975"/>
              <a:ext cx="4697412" cy="351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5399088" y="960438"/>
              <a:ext cx="29289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i="1">
                  <a:solidFill>
                    <a:srgbClr val="006699"/>
                  </a:solidFill>
                </a:rPr>
                <a:t>Experiment</a:t>
              </a:r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578100" y="165100"/>
            <a:ext cx="4053482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Demonstration of White </a:t>
            </a:r>
            <a:r>
              <a:rPr lang="en-US" sz="2000" b="1" dirty="0">
                <a:solidFill>
                  <a:schemeClr val="bg1"/>
                </a:solidFill>
              </a:rPr>
              <a:t>Light </a:t>
            </a:r>
            <a:r>
              <a:rPr lang="en-US" sz="2000" b="1" dirty="0" smtClean="0">
                <a:solidFill>
                  <a:schemeClr val="bg1"/>
                </a:solidFill>
              </a:rPr>
              <a:t>Cavity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80312" y="862883"/>
            <a:ext cx="5460643" cy="4610637"/>
            <a:chOff x="2125013" y="978794"/>
            <a:chExt cx="5460643" cy="4610637"/>
          </a:xfrm>
        </p:grpSpPr>
        <p:sp>
          <p:nvSpPr>
            <p:cNvPr id="25" name="Rectangle 24"/>
            <p:cNvSpPr/>
            <p:nvPr/>
          </p:nvSpPr>
          <p:spPr>
            <a:xfrm>
              <a:off x="2125013" y="978794"/>
              <a:ext cx="5460643" cy="46106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9712" y="1110917"/>
              <a:ext cx="4970530" cy="4283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77617" y="5670126"/>
            <a:ext cx="7732288" cy="553998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H.N. Yum, M. Salit,  G.S. Pati, S. Tseng, P.R. Hemmer, and M.S.Shahriar, </a:t>
            </a:r>
            <a:r>
              <a:rPr lang="en-US" sz="1500">
                <a:solidFill>
                  <a:schemeClr val="bg1"/>
                </a:solidFill>
                <a:latin typeface="Times New Roman" pitchFamily="18" charset="0"/>
              </a:rPr>
              <a:t>Optics Express</a:t>
            </a:r>
            <a:r>
              <a:rPr lang="en-US" sz="1500" b="0">
                <a:solidFill>
                  <a:schemeClr val="bg1"/>
                </a:solidFill>
                <a:latin typeface="Times New Roman" pitchFamily="18" charset="0"/>
              </a:rPr>
              <a:t>, Vol. 16 Issue 25, 20448 (2008)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33402" y="165100"/>
            <a:ext cx="4805803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Fast-light in Photorefractive Crystal for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0620" y="953036"/>
            <a:ext cx="6800044" cy="5164430"/>
            <a:chOff x="669702" y="953036"/>
            <a:chExt cx="6800044" cy="5164430"/>
          </a:xfrm>
        </p:grpSpPr>
        <p:sp>
          <p:nvSpPr>
            <p:cNvPr id="25" name="Rectangle 24"/>
            <p:cNvSpPr/>
            <p:nvPr/>
          </p:nvSpPr>
          <p:spPr>
            <a:xfrm>
              <a:off x="669702" y="953036"/>
              <a:ext cx="6800044" cy="51644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1875" y="1153420"/>
              <a:ext cx="6051550" cy="46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33402" y="165100"/>
            <a:ext cx="4805803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Fast-light in Photorefractive Crystal for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10620" y="953036"/>
            <a:ext cx="6800044" cy="516443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943" y="1045648"/>
            <a:ext cx="623252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33402" y="165100"/>
            <a:ext cx="4805803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Fast-light in Photorefractive Crystal for WLC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921</Words>
  <Application>Microsoft Office PowerPoint</Application>
  <PresentationFormat>On-screen Show (4:3)</PresentationFormat>
  <Paragraphs>128</Paragraphs>
  <Slides>29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Northwestern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Selim M. Shahriar</dc:creator>
  <cp:lastModifiedBy>Selim M. Shahriar</cp:lastModifiedBy>
  <cp:revision>52</cp:revision>
  <dcterms:created xsi:type="dcterms:W3CDTF">2009-03-16T23:04:49Z</dcterms:created>
  <dcterms:modified xsi:type="dcterms:W3CDTF">2009-03-17T11:11:59Z</dcterms:modified>
</cp:coreProperties>
</file>