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theme/theme3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Masters/slideMaster1.xml" ContentType="application/vnd.openxmlformats-officedocument.presentationml.slideMaster+xml"/>
  <Override PartName="/ppt/embeddings/Microsoft_Equation2.bin" ContentType="application/vnd.openxmlformats-officedocument.oleObject"/>
  <Override PartName="/ppt/handoutMasters/handoutMaster1.xml" ContentType="application/vnd.openxmlformats-officedocument.presentationml.handoutMaster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embeddings/oleObject1.bin" ContentType="application/vnd.openxmlformats-officedocument.oleObject"/>
  <Default Extension="pict" ContentType="image/pict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presProps.xml" ContentType="application/vnd.openxmlformats-officedocument.presentationml.presProps+xml"/>
  <Default Extension="vml" ContentType="application/vnd.openxmlformats-officedocument.vmlDrawing"/>
  <Default Extension="jpeg" ContentType="image/jpeg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embeddings/Microsoft_Equation1.bin" ContentType="application/vnd.openxmlformats-officedocument.oleObject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ppt/slides/slide8.xml" ContentType="application/vnd.openxmlformats-officedocument.presentationml.slide+xml"/>
  <Override PartName="/ppt/slides/slide15.xml" ContentType="application/vnd.openxmlformats-officedocument.presentationml.slide+xml"/>
  <Default Extension="bin" ContentType="application/vnd.openxmlformats-officedocument.presentationml.printerSettings"/>
  <Default Extension="rels" ContentType="application/vnd.openxmlformats-package.relationships+xml"/>
  <Override PartName="/ppt/slides/slide9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Default Extension="pdf" ContentType="application/pdf"/>
  <Override PartName="/ppt/slides/slide1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firstSlideNum="2" showSpecialPlsOnTitleSld="0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72" r:id="rId3"/>
    <p:sldId id="260" r:id="rId4"/>
    <p:sldId id="270" r:id="rId5"/>
    <p:sldId id="261" r:id="rId6"/>
    <p:sldId id="257" r:id="rId7"/>
    <p:sldId id="258" r:id="rId8"/>
    <p:sldId id="259" r:id="rId9"/>
    <p:sldId id="269" r:id="rId10"/>
    <p:sldId id="273" r:id="rId11"/>
    <p:sldId id="266" r:id="rId12"/>
    <p:sldId id="268" r:id="rId13"/>
    <p:sldId id="274" r:id="rId14"/>
    <p:sldId id="263" r:id="rId15"/>
    <p:sldId id="264" r:id="rId16"/>
    <p:sldId id="276" r:id="rId17"/>
    <p:sldId id="277" r:id="rId18"/>
    <p:sldId id="262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00C8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howOutlineIcons="0">
    <p:restoredLeft sz="15104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-66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7" Type="http://schemas.openxmlformats.org/officeDocument/2006/relationships/slide" Target="slides/slide6.xml"/><Relationship Id="rId1" Type="http://schemas.openxmlformats.org/officeDocument/2006/relationships/slideMaster" Target="slideMasters/slideMaster1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14" Type="http://schemas.openxmlformats.org/officeDocument/2006/relationships/slide" Target="slides/slide13.xml"/><Relationship Id="rId23" Type="http://schemas.openxmlformats.org/officeDocument/2006/relationships/presProps" Target="presProps.xml"/><Relationship Id="rId4" Type="http://schemas.openxmlformats.org/officeDocument/2006/relationships/slide" Target="slides/slide3.xml"/><Relationship Id="rId26" Type="http://schemas.openxmlformats.org/officeDocument/2006/relationships/tableStyles" Target="tableStyles.xml"/><Relationship Id="rId11" Type="http://schemas.openxmlformats.org/officeDocument/2006/relationships/slide" Target="slides/slide10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slide" Target="slides/slide18.xml"/><Relationship Id="rId20" Type="http://schemas.openxmlformats.org/officeDocument/2006/relationships/notesMaster" Target="notesMasters/notesMaster1.xml"/><Relationship Id="rId22" Type="http://schemas.openxmlformats.org/officeDocument/2006/relationships/printerSettings" Target="printerSettings/printerSettings1.bin"/><Relationship Id="rId21" Type="http://schemas.openxmlformats.org/officeDocument/2006/relationships/handoutMaster" Target="handoutMasters/handoutMaster1.xml"/><Relationship Id="rId2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ict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ict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ABFD2D-7332-6149-B783-90FE7D623FDD}" type="datetimeFigureOut">
              <a:rPr lang="en-US" smtClean="0"/>
              <a:pPr/>
              <a:t>3/16/09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BAB4B0-9AEC-0E4A-BC4E-359F0DBBC69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7BEC8C-90AA-8D49-8A4F-F17D3D0077E7}" type="datetimeFigureOut">
              <a:rPr lang="en-US" smtClean="0"/>
              <a:pPr/>
              <a:t>3/16/09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E95915-92E1-4C4D-9D9C-5B8195E6B53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Fabrice’s</a:t>
            </a:r>
            <a:r>
              <a:rPr lang="en-US" baseline="0" dirty="0" smtClean="0"/>
              <a:t> talk next!!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EF0FBD-7EAC-554A-93C7-90B8A2D77814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LIGO-G0900141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Jeffrey Kissel, March 19, 2009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1154B-8F42-B64A-9192-DF7C1D33A3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LIGO-G0900141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Jeffrey Kissel, March 19, 2009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1154B-8F42-B64A-9192-DF7C1D33A3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LIGO-G0900141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Jeffrey Kissel, March 19, 2009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1154B-8F42-B64A-9192-DF7C1D33A3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LIGO-G0900141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Jeffrey Kissel, March 19, 2009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1154B-8F42-B64A-9192-DF7C1D33A3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LIGO-G0900141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Jeffrey Kissel, March 19, 2009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1154B-8F42-B64A-9192-DF7C1D33A3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LIGO-G0900141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Jeffrey Kissel, March 19, 2009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1154B-8F42-B64A-9192-DF7C1D33A3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LIGO-G0900141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Jeffrey Kissel, March 19, 2009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1154B-8F42-B64A-9192-DF7C1D33A3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LIGO-G0900141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Jeffrey Kissel, March 19, 2009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1154B-8F42-B64A-9192-DF7C1D33A3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LIGO-G0900141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Jeffrey Kissel, March 19, 2009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1154B-8F42-B64A-9192-DF7C1D33A3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LIGO-G0900141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Jeffrey Kissel, March 19, 2009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1154B-8F42-B64A-9192-DF7C1D33A3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LIGO-G0900141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Jeffrey Kissel, March 19, 2009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1154B-8F42-B64A-9192-DF7C1D33A3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4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5" Type="http://schemas.openxmlformats.org/officeDocument/2006/relationships/oleObject" Target="../embeddings/oleObject1.bin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70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LIGO-G0900141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770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Jeffrey Kissel, March 19, 2009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770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01154B-8F42-B64A-9192-DF7C1D33A33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10" descr="lsclogo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7579028" y="113070"/>
            <a:ext cx="1524000" cy="647700"/>
          </a:xfrm>
          <a:prstGeom prst="rect">
            <a:avLst/>
          </a:prstGeom>
          <a:noFill/>
        </p:spPr>
      </p:pic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p:oleObj spid="_x0000_s1026" name="Photo Editor Photo" r:id="rId15" imgW="4409524" imgH="3219899" progId="">
              <p:embed/>
            </p:oleObj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4" Type="http://schemas.openxmlformats.org/officeDocument/2006/relationships/image" Target="../media/image29.png"/><Relationship Id="rId5" Type="http://schemas.openxmlformats.org/officeDocument/2006/relationships/image" Target="../media/image30.jpeg"/><Relationship Id="rId7" Type="http://schemas.openxmlformats.org/officeDocument/2006/relationships/image" Target="../media/image32.pd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8.pdf"/><Relationship Id="rId6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6.png"/><Relationship Id="rId5" Type="http://schemas.openxmlformats.org/officeDocument/2006/relationships/image" Target="../media/image26.png"/><Relationship Id="rId7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df"/><Relationship Id="rId3" Type="http://schemas.openxmlformats.org/officeDocument/2006/relationships/image" Target="../media/image35.png"/><Relationship Id="rId6" Type="http://schemas.openxmlformats.org/officeDocument/2006/relationships/image" Target="../media/image37.pd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Equation1.bin"/><Relationship Id="rId4" Type="http://schemas.openxmlformats.org/officeDocument/2006/relationships/image" Target="../media/image41.png"/><Relationship Id="rId10" Type="http://schemas.openxmlformats.org/officeDocument/2006/relationships/image" Target="../media/image46.png"/><Relationship Id="rId5" Type="http://schemas.openxmlformats.org/officeDocument/2006/relationships/image" Target="../media/image42.pdf"/><Relationship Id="rId7" Type="http://schemas.openxmlformats.org/officeDocument/2006/relationships/image" Target="../media/image44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Relationship Id="rId9" Type="http://schemas.openxmlformats.org/officeDocument/2006/relationships/image" Target="../media/image45.pdf"/><Relationship Id="rId3" Type="http://schemas.openxmlformats.org/officeDocument/2006/relationships/image" Target="../media/image40.pdf"/><Relationship Id="rId6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8.png"/><Relationship Id="rId7" Type="http://schemas.openxmlformats.org/officeDocument/2006/relationships/image" Target="../media/image51.pdf"/><Relationship Id="rId11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8" Type="http://schemas.openxmlformats.org/officeDocument/2006/relationships/image" Target="../media/image52.png"/><Relationship Id="rId13" Type="http://schemas.openxmlformats.org/officeDocument/2006/relationships/image" Target="../media/image41.png"/><Relationship Id="rId10" Type="http://schemas.openxmlformats.org/officeDocument/2006/relationships/image" Target="../media/image54.png"/><Relationship Id="rId5" Type="http://schemas.openxmlformats.org/officeDocument/2006/relationships/image" Target="../media/image49.pdf"/><Relationship Id="rId12" Type="http://schemas.openxmlformats.org/officeDocument/2006/relationships/image" Target="../media/image40.pdf"/><Relationship Id="rId2" Type="http://schemas.openxmlformats.org/officeDocument/2006/relationships/image" Target="../media/image11.jpeg"/><Relationship Id="rId9" Type="http://schemas.openxmlformats.org/officeDocument/2006/relationships/image" Target="../media/image53.pdf"/><Relationship Id="rId3" Type="http://schemas.openxmlformats.org/officeDocument/2006/relationships/image" Target="../media/image47.pdf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df"/><Relationship Id="rId3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df"/><Relationship Id="rId3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Equation2.bin"/><Relationship Id="rId4" Type="http://schemas.openxmlformats.org/officeDocument/2006/relationships/image" Target="../media/image59.png"/><Relationship Id="rId5" Type="http://schemas.openxmlformats.org/officeDocument/2006/relationships/image" Target="../media/image44.png"/><Relationship Id="rId7" Type="http://schemas.openxmlformats.org/officeDocument/2006/relationships/image" Target="../media/image61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Relationship Id="rId9" Type="http://schemas.openxmlformats.org/officeDocument/2006/relationships/image" Target="../media/image62.jpeg"/><Relationship Id="rId3" Type="http://schemas.openxmlformats.org/officeDocument/2006/relationships/image" Target="../media/image58.pdf"/><Relationship Id="rId6" Type="http://schemas.openxmlformats.org/officeDocument/2006/relationships/image" Target="../media/image60.pdf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eg"/><Relationship Id="rId3" Type="http://schemas.openxmlformats.org/officeDocument/2006/relationships/image" Target="../media/image64.pdf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5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df"/><Relationship Id="rId3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image" Target="../media/image13.jpe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10.jpeg"/><Relationship Id="rId5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Relationship Id="rId3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df"/><Relationship Id="rId3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df"/><Relationship Id="rId3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df"/><Relationship Id="rId3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image" Target="../media/image24.pdf"/><Relationship Id="rId7" Type="http://schemas.openxmlformats.org/officeDocument/2006/relationships/image" Target="../media/image27.jpeg"/><Relationship Id="rId11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8" Type="http://schemas.openxmlformats.org/officeDocument/2006/relationships/image" Target="../media/image28.pdf"/><Relationship Id="rId13" Type="http://schemas.openxmlformats.org/officeDocument/2006/relationships/image" Target="../media/image33.png"/><Relationship Id="rId10" Type="http://schemas.openxmlformats.org/officeDocument/2006/relationships/image" Target="../media/image30.jpeg"/><Relationship Id="rId5" Type="http://schemas.openxmlformats.org/officeDocument/2006/relationships/image" Target="../media/image25.png"/><Relationship Id="rId12" Type="http://schemas.openxmlformats.org/officeDocument/2006/relationships/image" Target="../media/image32.pdf"/><Relationship Id="rId2" Type="http://schemas.openxmlformats.org/officeDocument/2006/relationships/image" Target="../media/image22.pdf"/><Relationship Id="rId9" Type="http://schemas.openxmlformats.org/officeDocument/2006/relationships/image" Target="../media/image29.png"/><Relationship Id="rId3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2130425"/>
            <a:ext cx="89916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Performance of eLIGO Prototype HAM </a:t>
            </a:r>
            <a:r>
              <a:rPr lang="en-US" dirty="0" err="1" smtClean="0"/>
              <a:t>ISIs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000" dirty="0" smtClean="0"/>
              <a:t>and improvements for aLIGO HAM </a:t>
            </a:r>
            <a:r>
              <a:rPr lang="en-US" sz="3000" dirty="0" err="1" smtClean="0"/>
              <a:t>ISIs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Jeffrey Kissel for the SEI team</a:t>
            </a:r>
          </a:p>
          <a:p>
            <a:r>
              <a:rPr lang="en-US" sz="1800" dirty="0" smtClean="0"/>
              <a:t>Graduate, Physics</a:t>
            </a:r>
          </a:p>
          <a:p>
            <a:r>
              <a:rPr lang="en-US" sz="1800" dirty="0" smtClean="0"/>
              <a:t>Louisiana State University</a:t>
            </a:r>
          </a:p>
          <a:p>
            <a:r>
              <a:rPr lang="en-US" sz="1800" dirty="0" smtClean="0"/>
              <a:t>March 19, 2009</a:t>
            </a:r>
          </a:p>
          <a:p>
            <a:r>
              <a:rPr lang="en-US" sz="1800" dirty="0" smtClean="0"/>
              <a:t>LIGO-G0900141</a:t>
            </a:r>
          </a:p>
          <a:p>
            <a:endParaRPr lang="en-US" sz="1800" dirty="0" smtClean="0"/>
          </a:p>
          <a:p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LIGO-G0900141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77000"/>
            <a:ext cx="2895600" cy="365125"/>
          </a:xfrm>
        </p:spPr>
        <p:txBody>
          <a:bodyPr/>
          <a:lstStyle/>
          <a:p>
            <a:r>
              <a:rPr lang="en-US" smtClean="0"/>
              <a:t>Jeffrey Kissel, March 19, 2009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1154B-8F42-B64A-9192-DF7C1D33A332}" type="slidenum">
              <a:rPr lang="en-US" smtClean="0"/>
              <a:pPr/>
              <a:t>11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294431" y="929924"/>
            <a:ext cx="1626909" cy="1827388"/>
            <a:chOff x="-90877" y="4604404"/>
            <a:chExt cx="1895724" cy="2061179"/>
          </a:xfrm>
        </p:grpSpPr>
        <p:grpSp>
          <p:nvGrpSpPr>
            <p:cNvPr id="8" name="Group 163"/>
            <p:cNvGrpSpPr/>
            <p:nvPr/>
          </p:nvGrpSpPr>
          <p:grpSpPr>
            <a:xfrm>
              <a:off x="-90877" y="4604404"/>
              <a:ext cx="1895724" cy="1723054"/>
              <a:chOff x="-102018" y="4760364"/>
              <a:chExt cx="1895724" cy="1723054"/>
            </a:xfrm>
          </p:grpSpPr>
          <p:grpSp>
            <p:nvGrpSpPr>
              <p:cNvPr id="10" name="Group 113"/>
              <p:cNvGrpSpPr/>
              <p:nvPr/>
            </p:nvGrpSpPr>
            <p:grpSpPr>
              <a:xfrm>
                <a:off x="-102018" y="5135492"/>
                <a:ext cx="1895724" cy="1347926"/>
                <a:chOff x="-76788" y="4934973"/>
                <a:chExt cx="2304994" cy="1682125"/>
              </a:xfrm>
            </p:grpSpPr>
            <p:grpSp>
              <p:nvGrpSpPr>
                <p:cNvPr id="12" name="Group 33"/>
                <p:cNvGrpSpPr/>
                <p:nvPr/>
              </p:nvGrpSpPr>
              <p:grpSpPr>
                <a:xfrm>
                  <a:off x="-76788" y="4976229"/>
                  <a:ext cx="2291688" cy="1573859"/>
                  <a:chOff x="-281686" y="4149643"/>
                  <a:chExt cx="3522427" cy="2737899"/>
                </a:xfrm>
              </p:grpSpPr>
              <p:pic>
                <p:nvPicPr>
                  <p:cNvPr id="14" name="Picture 13" descr="eLIGOHAMChamber_withISI.png"/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-62593" y="4149643"/>
                    <a:ext cx="3303334" cy="2737899"/>
                  </a:xfrm>
                  <a:prstGeom prst="rect">
                    <a:avLst/>
                  </a:prstGeom>
                </p:spPr>
              </p:pic>
              <p:sp>
                <p:nvSpPr>
                  <p:cNvPr id="15" name="Donut 14"/>
                  <p:cNvSpPr/>
                  <p:nvPr/>
                </p:nvSpPr>
                <p:spPr>
                  <a:xfrm rot="2225515">
                    <a:off x="-281686" y="5239788"/>
                    <a:ext cx="2304161" cy="832146"/>
                  </a:xfrm>
                  <a:prstGeom prst="donut">
                    <a:avLst>
                      <a:gd name="adj" fmla="val 6245"/>
                    </a:avLst>
                  </a:prstGeom>
                  <a:solidFill>
                    <a:srgbClr val="0000FF"/>
                  </a:solidFill>
                  <a:ln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13" name="Frame 12"/>
                <p:cNvSpPr/>
                <p:nvPr/>
              </p:nvSpPr>
              <p:spPr>
                <a:xfrm>
                  <a:off x="55705" y="4934973"/>
                  <a:ext cx="2172501" cy="1682125"/>
                </a:xfrm>
                <a:prstGeom prst="frame">
                  <a:avLst>
                    <a:gd name="adj1" fmla="val 3749"/>
                  </a:avLst>
                </a:prstGeom>
                <a:solidFill>
                  <a:srgbClr val="000090"/>
                </a:solidFill>
                <a:ln>
                  <a:solidFill>
                    <a:srgbClr val="00009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1" name="TextBox 10"/>
              <p:cNvSpPr txBox="1"/>
              <p:nvPr/>
            </p:nvSpPr>
            <p:spPr>
              <a:xfrm>
                <a:off x="253675" y="4760364"/>
                <a:ext cx="12442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33 Hz (in X)</a:t>
                </a:r>
                <a:endParaRPr lang="en-US" dirty="0"/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68538" y="6296251"/>
              <a:ext cx="15642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iLIGO Gullwing</a:t>
              </a:r>
              <a:endParaRPr lang="en-US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099185" y="1639195"/>
            <a:ext cx="1690225" cy="2006879"/>
            <a:chOff x="2956154" y="4598859"/>
            <a:chExt cx="1711937" cy="1987809"/>
          </a:xfrm>
        </p:grpSpPr>
        <p:grpSp>
          <p:nvGrpSpPr>
            <p:cNvPr id="17" name="Group 165"/>
            <p:cNvGrpSpPr/>
            <p:nvPr/>
          </p:nvGrpSpPr>
          <p:grpSpPr>
            <a:xfrm>
              <a:off x="2972555" y="4598859"/>
              <a:ext cx="1695536" cy="1676308"/>
              <a:chOff x="2894568" y="4810519"/>
              <a:chExt cx="1695536" cy="1676308"/>
            </a:xfrm>
          </p:grpSpPr>
          <p:grpSp>
            <p:nvGrpSpPr>
              <p:cNvPr id="19" name="Group 143"/>
              <p:cNvGrpSpPr/>
              <p:nvPr/>
            </p:nvGrpSpPr>
            <p:grpSpPr>
              <a:xfrm>
                <a:off x="2894568" y="5191195"/>
                <a:ext cx="1695536" cy="1295632"/>
                <a:chOff x="3641017" y="4979534"/>
                <a:chExt cx="2152318" cy="1585269"/>
              </a:xfrm>
            </p:grpSpPr>
            <p:pic>
              <p:nvPicPr>
                <p:cNvPr id="21" name="Picture 20" descr="bladespringmode154Hz.pdf"/>
                <p:cNvPicPr>
                  <a:picLocks noChangeAspect="1"/>
                </p:cNvPicPr>
                <p:nvPr/>
              </p:nvPicPr>
              <mc:AlternateContent>
                <mc:Choice xmlns:ma="http://schemas.microsoft.com/office/mac/drawingml/2008/main" Requires="ma">
                  <p:blipFill>
                    <a:blip r:embed="rId3"/>
                    <a:stretch>
                      <a:fillRect/>
                    </a:stretch>
                  </p:blipFill>
                </mc:Choice>
                <mc:Fallback>
                  <p:blipFill>
                    <a:blip r:embed="rId4"/>
                    <a:stretch>
                      <a:fillRect/>
                    </a:stretch>
                  </p:blipFill>
                </mc:Fallback>
              </mc:AlternateContent>
              <p:spPr>
                <a:xfrm>
                  <a:off x="3641017" y="5157772"/>
                  <a:ext cx="2015841" cy="1243219"/>
                </a:xfrm>
                <a:prstGeom prst="rect">
                  <a:avLst/>
                </a:prstGeom>
              </p:spPr>
            </p:pic>
            <p:sp>
              <p:nvSpPr>
                <p:cNvPr id="22" name="Frame 21"/>
                <p:cNvSpPr/>
                <p:nvPr/>
              </p:nvSpPr>
              <p:spPr>
                <a:xfrm>
                  <a:off x="3698822" y="4979534"/>
                  <a:ext cx="2094513" cy="1585269"/>
                </a:xfrm>
                <a:prstGeom prst="frame">
                  <a:avLst>
                    <a:gd name="adj1" fmla="val 3749"/>
                  </a:avLst>
                </a:prstGeom>
                <a:solidFill>
                  <a:schemeClr val="accent5">
                    <a:lumMod val="75000"/>
                  </a:schemeClr>
                </a:solidFill>
                <a:ln>
                  <a:solidFill>
                    <a:schemeClr val="accent5">
                      <a:lumMod val="7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20" name="TextBox 19"/>
              <p:cNvSpPr txBox="1"/>
              <p:nvPr/>
            </p:nvSpPr>
            <p:spPr>
              <a:xfrm>
                <a:off x="3332666" y="4810519"/>
                <a:ext cx="825867" cy="3693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153 Hz</a:t>
                </a:r>
                <a:endParaRPr lang="en-US" dirty="0"/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2956154" y="6217336"/>
              <a:ext cx="16273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ISI Blade Spring</a:t>
              </a:r>
              <a:endParaRPr lang="en-US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17611" y="2822446"/>
            <a:ext cx="1427744" cy="1824387"/>
            <a:chOff x="4626232" y="4577991"/>
            <a:chExt cx="1757578" cy="2098832"/>
          </a:xfrm>
        </p:grpSpPr>
        <p:grpSp>
          <p:nvGrpSpPr>
            <p:cNvPr id="24" name="Group 166"/>
            <p:cNvGrpSpPr/>
            <p:nvPr/>
          </p:nvGrpSpPr>
          <p:grpSpPr>
            <a:xfrm>
              <a:off x="4700737" y="4577991"/>
              <a:ext cx="1683073" cy="1827454"/>
              <a:chOff x="4589327" y="4570729"/>
              <a:chExt cx="1816766" cy="2004498"/>
            </a:xfrm>
          </p:grpSpPr>
          <p:grpSp>
            <p:nvGrpSpPr>
              <p:cNvPr id="26" name="Group 144"/>
              <p:cNvGrpSpPr/>
              <p:nvPr/>
            </p:nvGrpSpPr>
            <p:grpSpPr>
              <a:xfrm>
                <a:off x="4589327" y="5001814"/>
                <a:ext cx="1816766" cy="1573413"/>
                <a:chOff x="5859402" y="5026124"/>
                <a:chExt cx="2055301" cy="1582523"/>
              </a:xfrm>
            </p:grpSpPr>
            <p:pic>
              <p:nvPicPr>
                <p:cNvPr id="28" name="Picture 27" descr="TheOMC.jpg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903770" y="5068654"/>
                  <a:ext cx="2010933" cy="1507766"/>
                </a:xfrm>
                <a:prstGeom prst="rect">
                  <a:avLst/>
                </a:prstGeom>
              </p:spPr>
            </p:pic>
            <p:sp>
              <p:nvSpPr>
                <p:cNvPr id="29" name="Frame 28"/>
                <p:cNvSpPr/>
                <p:nvPr/>
              </p:nvSpPr>
              <p:spPr>
                <a:xfrm>
                  <a:off x="5859402" y="5026124"/>
                  <a:ext cx="2043056" cy="1582523"/>
                </a:xfrm>
                <a:prstGeom prst="frame">
                  <a:avLst>
                    <a:gd name="adj1" fmla="val 3749"/>
                  </a:avLst>
                </a:prstGeom>
                <a:solidFill>
                  <a:srgbClr val="FF6600"/>
                </a:solidFill>
                <a:ln>
                  <a:solidFill>
                    <a:srgbClr val="FF66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27" name="TextBox 26"/>
              <p:cNvSpPr txBox="1"/>
              <p:nvPr/>
            </p:nvSpPr>
            <p:spPr>
              <a:xfrm>
                <a:off x="4998048" y="4570729"/>
                <a:ext cx="825866" cy="3693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110 Hz</a:t>
                </a:r>
                <a:endParaRPr lang="en-US" dirty="0"/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4626232" y="6307491"/>
              <a:ext cx="15661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The OMC Cage</a:t>
              </a:r>
              <a:endParaRPr lang="en-US" dirty="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316286" y="3788592"/>
            <a:ext cx="1248317" cy="2274822"/>
            <a:chOff x="6267979" y="4524978"/>
            <a:chExt cx="1351650" cy="2381829"/>
          </a:xfrm>
        </p:grpSpPr>
        <p:grpSp>
          <p:nvGrpSpPr>
            <p:cNvPr id="31" name="Group 167"/>
            <p:cNvGrpSpPr/>
            <p:nvPr/>
          </p:nvGrpSpPr>
          <p:grpSpPr>
            <a:xfrm>
              <a:off x="6267979" y="4524978"/>
              <a:ext cx="1351650" cy="1835900"/>
              <a:chOff x="6235688" y="4573732"/>
              <a:chExt cx="1441854" cy="1920826"/>
            </a:xfrm>
          </p:grpSpPr>
          <p:grpSp>
            <p:nvGrpSpPr>
              <p:cNvPr id="33" name="Group 145"/>
              <p:cNvGrpSpPr/>
              <p:nvPr/>
            </p:nvGrpSpPr>
            <p:grpSpPr>
              <a:xfrm>
                <a:off x="6331107" y="5057513"/>
                <a:ext cx="1307529" cy="1437045"/>
                <a:chOff x="7848127" y="5001813"/>
                <a:chExt cx="1494984" cy="1659845"/>
              </a:xfrm>
            </p:grpSpPr>
            <p:pic>
              <p:nvPicPr>
                <p:cNvPr id="35" name="Picture 34" descr="TipTilts.jpg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866554" y="5046374"/>
                  <a:ext cx="1417724" cy="1583004"/>
                </a:xfrm>
                <a:prstGeom prst="rect">
                  <a:avLst/>
                </a:prstGeom>
              </p:spPr>
            </p:pic>
            <p:sp>
              <p:nvSpPr>
                <p:cNvPr id="36" name="Frame 35"/>
                <p:cNvSpPr/>
                <p:nvPr/>
              </p:nvSpPr>
              <p:spPr>
                <a:xfrm>
                  <a:off x="7848127" y="5001813"/>
                  <a:ext cx="1494984" cy="1659845"/>
                </a:xfrm>
                <a:prstGeom prst="frame">
                  <a:avLst>
                    <a:gd name="adj1" fmla="val 3749"/>
                  </a:avLst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34" name="TextBox 33"/>
              <p:cNvSpPr txBox="1"/>
              <p:nvPr/>
            </p:nvSpPr>
            <p:spPr>
              <a:xfrm>
                <a:off x="6235688" y="4573732"/>
                <a:ext cx="1441854" cy="3864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170 - 200 Hz</a:t>
                </a:r>
                <a:endParaRPr lang="en-US" dirty="0"/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6518427" y="6260476"/>
              <a:ext cx="88696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The TT </a:t>
              </a:r>
            </a:p>
            <a:p>
              <a:r>
                <a:rPr lang="en-US" dirty="0" smtClean="0"/>
                <a:t>Bounce</a:t>
              </a:r>
              <a:endParaRPr lang="en-US" dirty="0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419580" y="4722172"/>
            <a:ext cx="1566889" cy="1867155"/>
            <a:chOff x="7464490" y="4582280"/>
            <a:chExt cx="1668369" cy="2062360"/>
          </a:xfrm>
        </p:grpSpPr>
        <p:grpSp>
          <p:nvGrpSpPr>
            <p:cNvPr id="38" name="Group 169"/>
            <p:cNvGrpSpPr/>
            <p:nvPr/>
          </p:nvGrpSpPr>
          <p:grpSpPr>
            <a:xfrm>
              <a:off x="7464490" y="4582280"/>
              <a:ext cx="1668369" cy="1711604"/>
              <a:chOff x="7475631" y="4838500"/>
              <a:chExt cx="1668369" cy="1711604"/>
            </a:xfrm>
          </p:grpSpPr>
          <p:sp>
            <p:nvSpPr>
              <p:cNvPr id="40" name="Frame 39"/>
              <p:cNvSpPr/>
              <p:nvPr/>
            </p:nvSpPr>
            <p:spPr>
              <a:xfrm>
                <a:off x="7475631" y="5254473"/>
                <a:ext cx="1668369" cy="1295631"/>
              </a:xfrm>
              <a:prstGeom prst="frame">
                <a:avLst>
                  <a:gd name="adj1" fmla="val 3749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41" name="Group 168"/>
              <p:cNvGrpSpPr/>
              <p:nvPr/>
            </p:nvGrpSpPr>
            <p:grpSpPr>
              <a:xfrm>
                <a:off x="7475631" y="4838500"/>
                <a:ext cx="1668369" cy="1565890"/>
                <a:chOff x="7475631" y="4838500"/>
                <a:chExt cx="1668369" cy="1565890"/>
              </a:xfrm>
            </p:grpSpPr>
            <p:pic>
              <p:nvPicPr>
                <p:cNvPr id="42" name="Picture 41" descr="pringlemode362Hz.pdf"/>
                <p:cNvPicPr>
                  <a:picLocks noChangeAspect="1"/>
                </p:cNvPicPr>
                <p:nvPr/>
              </p:nvPicPr>
              <mc:AlternateContent>
                <mc:Choice xmlns:ma="http://schemas.microsoft.com/office/mac/drawingml/2008/main" Requires="ma">
                  <p:blipFill>
                    <a:blip r:embed="rId7"/>
                    <a:stretch>
                      <a:fillRect/>
                    </a:stretch>
                  </p:blipFill>
                </mc:Choice>
                <mc:Fallback>
                  <p:blipFill>
                    <a:blip r:embed="rId8"/>
                    <a:stretch>
                      <a:fillRect/>
                    </a:stretch>
                  </p:blipFill>
                </mc:Fallback>
              </mc:AlternateContent>
              <p:spPr>
                <a:xfrm>
                  <a:off x="7475631" y="5302592"/>
                  <a:ext cx="1668369" cy="1101798"/>
                </a:xfrm>
                <a:prstGeom prst="rect">
                  <a:avLst/>
                </a:prstGeom>
              </p:spPr>
            </p:pic>
            <p:sp>
              <p:nvSpPr>
                <p:cNvPr id="43" name="TextBox 42"/>
                <p:cNvSpPr txBox="1"/>
                <p:nvPr/>
              </p:nvSpPr>
              <p:spPr>
                <a:xfrm>
                  <a:off x="7845321" y="4838500"/>
                  <a:ext cx="825867" cy="369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362 Hz</a:t>
                  </a:r>
                  <a:endParaRPr lang="en-US" dirty="0"/>
                </a:p>
              </p:txBody>
            </p:sp>
          </p:grpSp>
        </p:grpSp>
        <p:sp>
          <p:nvSpPr>
            <p:cNvPr id="39" name="TextBox 38"/>
            <p:cNvSpPr txBox="1"/>
            <p:nvPr/>
          </p:nvSpPr>
          <p:spPr>
            <a:xfrm>
              <a:off x="7671237" y="6275309"/>
              <a:ext cx="1109686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ISI Pringle</a:t>
              </a:r>
              <a:endParaRPr lang="en-US" dirty="0"/>
            </a:p>
          </p:txBody>
        </p:sp>
      </p:grpSp>
      <p:sp>
        <p:nvSpPr>
          <p:cNvPr id="44" name="Rectangle 4"/>
          <p:cNvSpPr>
            <a:spLocks noChangeArrowheads="1"/>
          </p:cNvSpPr>
          <p:nvPr/>
        </p:nvSpPr>
        <p:spPr bwMode="auto">
          <a:xfrm>
            <a:off x="381000" y="-2212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3200" dirty="0" smtClean="0"/>
              <a:t>The </a:t>
            </a:r>
            <a:r>
              <a:rPr lang="en-US" sz="3200" dirty="0" smtClean="0">
                <a:solidFill>
                  <a:srgbClr val="FF0000"/>
                </a:solidFill>
              </a:rPr>
              <a:t>eLIGO </a:t>
            </a:r>
            <a:r>
              <a:rPr lang="en-US" sz="3200" dirty="0">
                <a:solidFill>
                  <a:srgbClr val="FF0000"/>
                </a:solidFill>
              </a:rPr>
              <a:t>HAM ISI</a:t>
            </a:r>
            <a:r>
              <a:rPr lang="en-US" sz="2800" dirty="0" smtClean="0">
                <a:solidFill>
                  <a:schemeClr val="tx2"/>
                </a:solidFill>
              </a:rPr>
              <a:t/>
            </a:r>
            <a:br>
              <a:rPr lang="en-US" sz="2800" dirty="0" smtClean="0">
                <a:solidFill>
                  <a:schemeClr val="tx2"/>
                </a:solidFill>
              </a:rPr>
            </a:br>
            <a:r>
              <a:rPr lang="en-US" sz="2000" dirty="0" smtClean="0">
                <a:solidFill>
                  <a:srgbClr val="000000"/>
                </a:solidFill>
              </a:rPr>
              <a:t>Noise and Resonance Couplings to DARM</a:t>
            </a:r>
          </a:p>
          <a:p>
            <a:pPr algn="ctr"/>
            <a:r>
              <a:rPr lang="en-US" sz="2000" dirty="0" smtClean="0">
                <a:solidFill>
                  <a:srgbClr val="000000"/>
                </a:solidFill>
              </a:rPr>
              <a:t>Ideas / Solutions?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540075" y="3506326"/>
            <a:ext cx="35317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Mo-better clamping (Dog Clamps),</a:t>
            </a:r>
          </a:p>
          <a:p>
            <a:pPr>
              <a:buFont typeface="Arial"/>
              <a:buChar char="•"/>
            </a:pPr>
            <a:r>
              <a:rPr lang="en-US" dirty="0" smtClean="0"/>
              <a:t> Constrained layer damping (</a:t>
            </a:r>
            <a:r>
              <a:rPr lang="en-US" dirty="0" err="1" smtClean="0"/>
              <a:t>Viton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2540504" y="2551465"/>
            <a:ext cx="3506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Constrained layer damping (</a:t>
            </a:r>
            <a:r>
              <a:rPr lang="en-US" dirty="0" err="1" smtClean="0"/>
              <a:t>Viton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2551788" y="1585740"/>
            <a:ext cx="3506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Squeezed film damping (Dash Pot)</a:t>
            </a:r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2551360" y="4624866"/>
            <a:ext cx="4262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Blade springs or thinner suspension wiring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2551789" y="5558871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Hrmm</a:t>
            </a:r>
            <a:r>
              <a:rPr lang="en-US" dirty="0" smtClean="0"/>
              <a:t>…..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381000" y="-152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3200" dirty="0"/>
              <a:t>The</a:t>
            </a:r>
            <a:r>
              <a:rPr lang="en-US" sz="3200" dirty="0" smtClean="0"/>
              <a:t> </a:t>
            </a:r>
            <a:r>
              <a:rPr lang="en-US" sz="3200" dirty="0" smtClean="0">
                <a:solidFill>
                  <a:srgbClr val="660066"/>
                </a:solidFill>
              </a:rPr>
              <a:t>aLIGO</a:t>
            </a:r>
            <a:r>
              <a:rPr lang="en-US" sz="3200" dirty="0" smtClean="0"/>
              <a:t> </a:t>
            </a:r>
            <a:r>
              <a:rPr lang="en-US" sz="3200" dirty="0" smtClean="0">
                <a:solidFill>
                  <a:srgbClr val="660066"/>
                </a:solidFill>
              </a:rPr>
              <a:t>HAM </a:t>
            </a:r>
            <a:r>
              <a:rPr lang="en-US" sz="3200" dirty="0">
                <a:solidFill>
                  <a:srgbClr val="660066"/>
                </a:solidFill>
              </a:rPr>
              <a:t>ISI</a:t>
            </a:r>
            <a:r>
              <a:rPr lang="en-US" sz="2800" dirty="0" smtClean="0">
                <a:solidFill>
                  <a:schemeClr val="tx2"/>
                </a:solidFill>
              </a:rPr>
              <a:t/>
            </a:r>
            <a:br>
              <a:rPr lang="en-US" sz="2800" dirty="0" smtClean="0">
                <a:solidFill>
                  <a:schemeClr val="tx2"/>
                </a:solidFill>
              </a:rPr>
            </a:br>
            <a:r>
              <a:rPr lang="en-US" sz="2000" dirty="0" smtClean="0">
                <a:solidFill>
                  <a:srgbClr val="000000"/>
                </a:solidFill>
              </a:rPr>
              <a:t>Improving the Performance in Advanced LIGO</a:t>
            </a:r>
            <a:endParaRPr lang="en-US" sz="2800" dirty="0">
              <a:solidFill>
                <a:srgbClr val="000000"/>
              </a:solidFill>
            </a:endParaRPr>
          </a:p>
        </p:txBody>
      </p:sp>
      <p:pic>
        <p:nvPicPr>
          <p:cNvPr id="6" name="Picture 5" descr="HAM_peak_damping_with_HEPI2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895600" y="3733799"/>
            <a:ext cx="3661938" cy="323265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1000" y="1066800"/>
            <a:ext cx="5410200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The Dreaded Gullwing Resonance:</a:t>
            </a:r>
          </a:p>
          <a:p>
            <a:pPr algn="ctr"/>
            <a:r>
              <a:rPr lang="en-US" sz="2000" b="1" dirty="0" smtClean="0"/>
              <a:t>Build a better support structure, and add HEPI!</a:t>
            </a:r>
          </a:p>
          <a:p>
            <a:endParaRPr lang="en-US" dirty="0" smtClean="0"/>
          </a:p>
          <a:p>
            <a:r>
              <a:rPr lang="en-US" dirty="0" smtClean="0"/>
              <a:t>            </a:t>
            </a:r>
            <a:r>
              <a:rPr lang="en-US" dirty="0" err="1" smtClean="0">
                <a:solidFill>
                  <a:srgbClr val="0000FF"/>
                </a:solidFill>
              </a:rPr>
              <a:t>Gullwings</a:t>
            </a:r>
            <a:r>
              <a:rPr lang="en-US" dirty="0" smtClean="0"/>
              <a:t>                 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Crossbeams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sz="1600" dirty="0" smtClean="0"/>
              <a:t> Support structure has been redesigned for aLIGO, have already been purchased</a:t>
            </a:r>
            <a:r>
              <a:rPr lang="en-US" sz="1600" dirty="0" smtClean="0"/>
              <a:t>! (Thanks to Andy Stein @ MIT!)</a:t>
            </a:r>
          </a:p>
          <a:p>
            <a:pPr>
              <a:buFont typeface="Arial"/>
              <a:buChar char="•"/>
            </a:pPr>
            <a:endParaRPr lang="en-US" sz="1600" dirty="0" smtClean="0"/>
          </a:p>
          <a:p>
            <a:pPr>
              <a:buFont typeface="Arial"/>
              <a:buChar char="•"/>
            </a:pPr>
            <a:r>
              <a:rPr lang="en-US" sz="1600" dirty="0" smtClean="0"/>
              <a:t> HEPI will be installed under </a:t>
            </a:r>
            <a:r>
              <a:rPr lang="en-US" sz="1600" dirty="0" err="1" smtClean="0"/>
              <a:t>HAMs</a:t>
            </a:r>
            <a:r>
              <a:rPr lang="en-US" sz="1600" dirty="0" smtClean="0"/>
              <a:t>, redesigned to use the new crossbeams</a:t>
            </a:r>
            <a:endParaRPr lang="en-US" sz="1600" dirty="0"/>
          </a:p>
        </p:txBody>
      </p:sp>
      <p:sp>
        <p:nvSpPr>
          <p:cNvPr id="8" name="Right Arrow 7"/>
          <p:cNvSpPr/>
          <p:nvPr/>
        </p:nvSpPr>
        <p:spPr>
          <a:xfrm>
            <a:off x="2133600" y="2101032"/>
            <a:ext cx="685800" cy="1524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>
            <a:off x="3276600" y="5728449"/>
            <a:ext cx="2949698" cy="3429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32"/>
          <p:cNvGrpSpPr/>
          <p:nvPr/>
        </p:nvGrpSpPr>
        <p:grpSpPr>
          <a:xfrm>
            <a:off x="6103641" y="4038600"/>
            <a:ext cx="3040359" cy="2468885"/>
            <a:chOff x="6103641" y="4343400"/>
            <a:chExt cx="3040359" cy="2468885"/>
          </a:xfrm>
        </p:grpSpPr>
        <p:pic>
          <p:nvPicPr>
            <p:cNvPr id="31" name="Picture 30" descr="aLIGOHAMChamber_withISI_cropped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26298" y="4343400"/>
              <a:ext cx="2917702" cy="2468885"/>
            </a:xfrm>
            <a:prstGeom prst="rect">
              <a:avLst/>
            </a:prstGeom>
          </p:spPr>
        </p:pic>
        <p:sp>
          <p:nvSpPr>
            <p:cNvPr id="17" name="Donut 16"/>
            <p:cNvSpPr/>
            <p:nvPr/>
          </p:nvSpPr>
          <p:spPr>
            <a:xfrm rot="1964886">
              <a:off x="6103641" y="5305243"/>
              <a:ext cx="2011886" cy="1012891"/>
            </a:xfrm>
            <a:prstGeom prst="donut">
              <a:avLst>
                <a:gd name="adj" fmla="val 3604"/>
              </a:avLst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4" name="Donut 23"/>
          <p:cNvSpPr/>
          <p:nvPr/>
        </p:nvSpPr>
        <p:spPr>
          <a:xfrm>
            <a:off x="7631070" y="1981200"/>
            <a:ext cx="521052" cy="1012924"/>
          </a:xfrm>
          <a:prstGeom prst="donut">
            <a:avLst>
              <a:gd name="adj" fmla="val 5072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4" name="Group 33"/>
          <p:cNvGrpSpPr/>
          <p:nvPr/>
        </p:nvGrpSpPr>
        <p:grpSpPr>
          <a:xfrm>
            <a:off x="-228600" y="4038600"/>
            <a:ext cx="3334969" cy="2523749"/>
            <a:chOff x="-210769" y="4267200"/>
            <a:chExt cx="3334969" cy="2523749"/>
          </a:xfrm>
        </p:grpSpPr>
        <p:pic>
          <p:nvPicPr>
            <p:cNvPr id="32" name="Picture 31" descr="eLIGOHAMChamber_withISI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242" y="4267200"/>
              <a:ext cx="3044958" cy="2523749"/>
            </a:xfrm>
            <a:prstGeom prst="rect">
              <a:avLst/>
            </a:prstGeom>
          </p:spPr>
        </p:pic>
        <p:sp>
          <p:nvSpPr>
            <p:cNvPr id="16" name="Donut 15"/>
            <p:cNvSpPr/>
            <p:nvPr/>
          </p:nvSpPr>
          <p:spPr>
            <a:xfrm rot="2225515">
              <a:off x="-210769" y="5186623"/>
              <a:ext cx="2304161" cy="832146"/>
            </a:xfrm>
            <a:prstGeom prst="donut">
              <a:avLst>
                <a:gd name="adj" fmla="val 6245"/>
              </a:avLst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LIGO-G0900141</a:t>
            </a:r>
            <a:endParaRPr lang="en-US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1154B-8F42-B64A-9192-DF7C1D33A332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Jeffrey Kissel, March 19, 2009</a:t>
            </a:r>
            <a:endParaRPr lang="en-US"/>
          </a:p>
        </p:txBody>
      </p:sp>
      <p:pic>
        <p:nvPicPr>
          <p:cNvPr id="22" name="Picture 21" descr="H1HAM6ISI_performanceASDs_Z_090313_fortalk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5778449" y="886716"/>
            <a:ext cx="3365551" cy="286930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386766" y="4027413"/>
            <a:ext cx="1856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Increase </a:t>
            </a:r>
            <a:r>
              <a:rPr lang="en-US" dirty="0" err="1" smtClean="0"/>
              <a:t>f</a:t>
            </a:r>
            <a:r>
              <a:rPr lang="en-US" dirty="0" smtClean="0"/>
              <a:t> by ~2</a:t>
            </a:r>
          </a:p>
          <a:p>
            <a:r>
              <a:rPr lang="en-US" dirty="0" smtClean="0"/>
              <a:t>Reduce Q by ~10</a:t>
            </a:r>
            <a:endParaRPr lang="en-US" dirty="0"/>
          </a:p>
        </p:txBody>
      </p:sp>
      <p:sp>
        <p:nvSpPr>
          <p:cNvPr id="23" name="Right Arrow 22"/>
          <p:cNvSpPr/>
          <p:nvPr/>
        </p:nvSpPr>
        <p:spPr>
          <a:xfrm rot="4462942">
            <a:off x="4993634" y="4463498"/>
            <a:ext cx="943955" cy="13966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1HAM6ISI_performanceASDs_Y_090313_fortalk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6057051" y="4038268"/>
            <a:ext cx="3119514" cy="2570054"/>
          </a:xfrm>
          <a:prstGeom prst="rect">
            <a:avLst/>
          </a:prstGeom>
        </p:spPr>
      </p:pic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381000" y="-152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3200" dirty="0" smtClean="0"/>
              <a:t>The </a:t>
            </a:r>
            <a:r>
              <a:rPr lang="en-US" sz="3200" dirty="0" smtClean="0">
                <a:solidFill>
                  <a:srgbClr val="660066"/>
                </a:solidFill>
              </a:rPr>
              <a:t>aLIGO</a:t>
            </a:r>
            <a:r>
              <a:rPr lang="en-US" sz="3200" dirty="0" smtClean="0"/>
              <a:t> </a:t>
            </a:r>
            <a:r>
              <a:rPr lang="en-US" sz="3200" dirty="0">
                <a:solidFill>
                  <a:srgbClr val="660066"/>
                </a:solidFill>
              </a:rPr>
              <a:t>HAM ISI</a:t>
            </a:r>
            <a:r>
              <a:rPr lang="en-US" sz="2800" dirty="0" smtClean="0">
                <a:solidFill>
                  <a:schemeClr val="tx2"/>
                </a:solidFill>
              </a:rPr>
              <a:t/>
            </a:r>
            <a:br>
              <a:rPr lang="en-US" sz="2800" dirty="0" smtClean="0">
                <a:solidFill>
                  <a:schemeClr val="tx2"/>
                </a:solidFill>
              </a:rPr>
            </a:br>
            <a:r>
              <a:rPr lang="en-US" sz="2000" dirty="0" smtClean="0">
                <a:solidFill>
                  <a:srgbClr val="000000"/>
                </a:solidFill>
              </a:rPr>
              <a:t>Improving the Performance in Advanced LIGO</a:t>
            </a:r>
            <a:endParaRPr lang="en-US" sz="2800" dirty="0">
              <a:solidFill>
                <a:srgbClr val="000000"/>
              </a:solidFill>
            </a:endParaRPr>
          </a:p>
        </p:txBody>
      </p:sp>
      <p:pic>
        <p:nvPicPr>
          <p:cNvPr id="4" name="Picture 3" descr="080627_GEO-X_ASD_wGEONoise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173895" y="3754009"/>
            <a:ext cx="3885883" cy="30714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98589" y="1975833"/>
            <a:ext cx="459167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Found that noise in vertical GS-13s is misconstrued as differential motion &gt;&gt; TILT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TILT couples into horizontal motion degrades performance at low frequencies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Tilt Sensor anyone??</a:t>
            </a:r>
          </a:p>
        </p:txBody>
      </p:sp>
      <p:pic>
        <p:nvPicPr>
          <p:cNvPr id="6" name="Picture 17" descr="tiltcart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40261" y="5330079"/>
            <a:ext cx="2193467" cy="845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Object 2"/>
          <p:cNvGraphicFramePr>
            <a:graphicFrameLocks noChangeAspect="1"/>
          </p:cNvGraphicFramePr>
          <p:nvPr/>
        </p:nvGraphicFramePr>
        <p:xfrm>
          <a:off x="4005606" y="4353078"/>
          <a:ext cx="1900727" cy="614951"/>
        </p:xfrm>
        <a:graphic>
          <a:graphicData uri="http://schemas.openxmlformats.org/presentationml/2006/ole">
            <p:oleObj spid="_x0000_s27650" name="Equation" r:id="rId8" imgW="1079500" imgH="368300" progId="Equation.3">
              <p:embed/>
            </p:oleObj>
          </a:graphicData>
        </a:graphic>
      </p:graphicFrame>
      <p:sp>
        <p:nvSpPr>
          <p:cNvPr id="9" name="Donut 8"/>
          <p:cNvSpPr/>
          <p:nvPr/>
        </p:nvSpPr>
        <p:spPr>
          <a:xfrm rot="17193673">
            <a:off x="6457272" y="4075172"/>
            <a:ext cx="536920" cy="867792"/>
          </a:xfrm>
          <a:prstGeom prst="donut">
            <a:avLst>
              <a:gd name="adj" fmla="val 5072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LIGO-G0900141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1154B-8F42-B64A-9192-DF7C1D33A332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Jeffrey Kissel, March 19, 2009</a:t>
            </a:r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276879" y="1042134"/>
            <a:ext cx="45896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Optimize DISP to GEO (Isolation), </a:t>
            </a:r>
          </a:p>
          <a:p>
            <a:pPr algn="ctr"/>
            <a:r>
              <a:rPr lang="en-US" sz="2000" b="1" dirty="0" smtClean="0"/>
              <a:t>and STS to DISP (Sens. Corr.) blend filters!</a:t>
            </a:r>
          </a:p>
          <a:p>
            <a:pPr algn="ctr"/>
            <a:endParaRPr lang="en-US" sz="2000" b="1" dirty="0"/>
          </a:p>
        </p:txBody>
      </p:sp>
      <p:pic>
        <p:nvPicPr>
          <p:cNvPr id="16" name="Picture 15" descr="blends_Y_090312_mag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9"/>
              <a:stretch>
                <a:fillRect/>
              </a:stretch>
            </p:blipFill>
          </mc:Choice>
          <mc:Fallback>
            <p:blipFill>
              <a:blip r:embed="rId10"/>
              <a:stretch>
                <a:fillRect/>
              </a:stretch>
            </p:blipFill>
          </mc:Fallback>
        </mc:AlternateContent>
        <p:spPr>
          <a:xfrm>
            <a:off x="141115" y="800054"/>
            <a:ext cx="3990439" cy="30835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LIGO-G0900141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Jeffrey Kissel, March 19, 2009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1154B-8F42-B64A-9192-DF7C1D33A332}" type="slidenum">
              <a:rPr lang="en-US" smtClean="0"/>
              <a:pPr/>
              <a:t>14</a:t>
            </a:fld>
            <a:endParaRPr lang="en-US"/>
          </a:p>
        </p:txBody>
      </p:sp>
      <p:grpSp>
        <p:nvGrpSpPr>
          <p:cNvPr id="5" name="Group 17"/>
          <p:cNvGrpSpPr/>
          <p:nvPr/>
        </p:nvGrpSpPr>
        <p:grpSpPr>
          <a:xfrm>
            <a:off x="917837" y="1435872"/>
            <a:ext cx="1752499" cy="2146455"/>
            <a:chOff x="76200" y="1066800"/>
            <a:chExt cx="1771650" cy="2572696"/>
          </a:xfrm>
        </p:grpSpPr>
        <p:pic>
          <p:nvPicPr>
            <p:cNvPr id="6" name="Picture 8" descr="GS-13 New Open Pod Upright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6200" y="1066800"/>
              <a:ext cx="1771650" cy="2362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122044" y="3347184"/>
              <a:ext cx="1676400" cy="29231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800" dirty="0">
                  <a:solidFill>
                    <a:srgbClr val="008000"/>
                  </a:solidFill>
                </a:rPr>
                <a:t>Inertial Sensor</a:t>
              </a:r>
            </a:p>
          </p:txBody>
        </p:sp>
      </p:grp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381000" y="-152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3200" dirty="0" smtClean="0"/>
              <a:t>The </a:t>
            </a:r>
            <a:r>
              <a:rPr lang="en-US" sz="3200" dirty="0" smtClean="0">
                <a:solidFill>
                  <a:srgbClr val="660066"/>
                </a:solidFill>
              </a:rPr>
              <a:t>aLIGO</a:t>
            </a:r>
            <a:r>
              <a:rPr lang="en-US" sz="3200" dirty="0" smtClean="0"/>
              <a:t> </a:t>
            </a:r>
            <a:r>
              <a:rPr lang="en-US" sz="3200" dirty="0">
                <a:solidFill>
                  <a:srgbClr val="660066"/>
                </a:solidFill>
              </a:rPr>
              <a:t>HAM ISI</a:t>
            </a:r>
            <a:r>
              <a:rPr lang="en-US" sz="2800" dirty="0" smtClean="0">
                <a:solidFill>
                  <a:schemeClr val="tx2"/>
                </a:solidFill>
              </a:rPr>
              <a:t/>
            </a:r>
            <a:br>
              <a:rPr lang="en-US" sz="2800" dirty="0" smtClean="0">
                <a:solidFill>
                  <a:schemeClr val="tx2"/>
                </a:solidFill>
              </a:rPr>
            </a:br>
            <a:r>
              <a:rPr lang="en-US" sz="2000" dirty="0" smtClean="0">
                <a:solidFill>
                  <a:srgbClr val="000000"/>
                </a:solidFill>
              </a:rPr>
              <a:t>Improving the Performance in Advanced LIGO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2230" y="857581"/>
            <a:ext cx="39803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The tricked-out SUPER GS-13s </a:t>
            </a:r>
          </a:p>
          <a:p>
            <a:pPr algn="ctr"/>
            <a:endParaRPr lang="en-US" sz="2400" b="1" dirty="0"/>
          </a:p>
        </p:txBody>
      </p:sp>
      <p:grpSp>
        <p:nvGrpSpPr>
          <p:cNvPr id="38" name="Group 37"/>
          <p:cNvGrpSpPr/>
          <p:nvPr/>
        </p:nvGrpSpPr>
        <p:grpSpPr>
          <a:xfrm>
            <a:off x="3506173" y="1585052"/>
            <a:ext cx="5240435" cy="1898881"/>
            <a:chOff x="3441043" y="1237660"/>
            <a:chExt cx="5240435" cy="1898881"/>
          </a:xfrm>
        </p:grpSpPr>
        <p:pic>
          <p:nvPicPr>
            <p:cNvPr id="12" name="Picture 11" descr="gs13_springresonance_105p2Hz_tf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3"/>
                <a:stretch>
                  <a:fillRect/>
                </a:stretch>
              </p:blipFill>
            </mc:Choice>
            <mc:Fallback>
              <p:blipFill>
                <a:blip r:embed="rId4"/>
                <a:stretch>
                  <a:fillRect/>
                </a:stretch>
              </p:blipFill>
            </mc:Fallback>
          </mc:AlternateContent>
          <p:spPr>
            <a:xfrm>
              <a:off x="6460336" y="1530633"/>
              <a:ext cx="2221142" cy="1605908"/>
            </a:xfrm>
            <a:prstGeom prst="rect">
              <a:avLst/>
            </a:prstGeom>
          </p:spPr>
        </p:pic>
        <p:sp>
          <p:nvSpPr>
            <p:cNvPr id="13" name="Donut 12"/>
            <p:cNvSpPr/>
            <p:nvPr/>
          </p:nvSpPr>
          <p:spPr>
            <a:xfrm rot="10800000">
              <a:off x="7310667" y="1743104"/>
              <a:ext cx="449046" cy="998394"/>
            </a:xfrm>
            <a:prstGeom prst="donut">
              <a:avLst>
                <a:gd name="adj" fmla="val 5072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106615" y="2650321"/>
              <a:ext cx="834749" cy="2468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105.2 Hz</a:t>
              </a:r>
              <a:endParaRPr lang="en-US" dirty="0"/>
            </a:p>
          </p:txBody>
        </p:sp>
        <p:pic>
          <p:nvPicPr>
            <p:cNvPr id="16" name="Picture 15" descr="gs13_springdampingring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5"/>
                <a:stretch>
                  <a:fillRect/>
                </a:stretch>
              </p:blipFill>
            </mc:Choice>
            <mc:Fallback>
              <p:blipFill>
                <a:blip r:embed="rId6"/>
                <a:stretch>
                  <a:fillRect/>
                </a:stretch>
              </p:blipFill>
            </mc:Fallback>
          </mc:AlternateContent>
          <p:spPr>
            <a:xfrm flipH="1">
              <a:off x="3655292" y="1845445"/>
              <a:ext cx="2555478" cy="1058191"/>
            </a:xfrm>
            <a:prstGeom prst="rect">
              <a:avLst/>
            </a:prstGeom>
          </p:spPr>
        </p:pic>
        <p:cxnSp>
          <p:nvCxnSpPr>
            <p:cNvPr id="18" name="Straight Arrow Connector 17"/>
            <p:cNvCxnSpPr>
              <a:stCxn id="13" idx="6"/>
            </p:cNvCxnSpPr>
            <p:nvPr/>
          </p:nvCxnSpPr>
          <p:spPr>
            <a:xfrm rot="10800000" flipV="1">
              <a:off x="5460077" y="2242300"/>
              <a:ext cx="1850590" cy="6993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3441043" y="1237660"/>
              <a:ext cx="4048924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Font typeface="Arial"/>
                <a:buChar char="•"/>
              </a:pPr>
              <a:r>
                <a:rPr lang="en-US" sz="1600" dirty="0" smtClean="0"/>
                <a:t> Damping ring on vertical configuration’s restoring springs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4091837" y="3398320"/>
            <a:ext cx="4896122" cy="1281486"/>
            <a:chOff x="3777042" y="3137776"/>
            <a:chExt cx="4896122" cy="1281486"/>
          </a:xfrm>
        </p:grpSpPr>
        <p:pic>
          <p:nvPicPr>
            <p:cNvPr id="19" name="Picture 18" descr="gs13lh_novertcomps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7"/>
                <a:stretch>
                  <a:fillRect/>
                </a:stretch>
              </p:blipFill>
            </mc:Choice>
            <mc:Fallback>
              <p:blipFill>
                <a:blip r:embed="rId8"/>
                <a:stretch>
                  <a:fillRect/>
                </a:stretch>
              </p:blipFill>
            </mc:Fallback>
          </mc:AlternateContent>
          <p:spPr>
            <a:xfrm>
              <a:off x="3777042" y="3137776"/>
              <a:ext cx="1900135" cy="1281486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5938127" y="3441755"/>
              <a:ext cx="2735037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Font typeface="Arial"/>
                <a:buChar char="•"/>
              </a:pPr>
              <a:r>
                <a:rPr lang="en-US" sz="1600" dirty="0" smtClean="0"/>
                <a:t> Stripped down horizontal configuration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701994" y="4635323"/>
            <a:ext cx="4684477" cy="2016420"/>
            <a:chOff x="3582589" y="4657035"/>
            <a:chExt cx="4684477" cy="2016420"/>
          </a:xfrm>
        </p:grpSpPr>
        <p:pic>
          <p:nvPicPr>
            <p:cNvPr id="23" name="Picture 22" descr="gs13_bottomflexure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9"/>
                <a:stretch>
                  <a:fillRect/>
                </a:stretch>
              </p:blipFill>
            </mc:Choice>
            <mc:Fallback>
              <p:blipFill>
                <a:blip r:embed="rId10"/>
                <a:stretch>
                  <a:fillRect/>
                </a:stretch>
              </p:blipFill>
            </mc:Fallback>
          </mc:AlternateContent>
          <p:spPr>
            <a:xfrm>
              <a:off x="3614722" y="5145536"/>
              <a:ext cx="2555485" cy="1322395"/>
            </a:xfrm>
            <a:prstGeom prst="rect">
              <a:avLst/>
            </a:prstGeom>
          </p:spPr>
        </p:pic>
        <p:grpSp>
          <p:nvGrpSpPr>
            <p:cNvPr id="28" name="Group 27"/>
            <p:cNvGrpSpPr/>
            <p:nvPr/>
          </p:nvGrpSpPr>
          <p:grpSpPr>
            <a:xfrm>
              <a:off x="6723492" y="4657035"/>
              <a:ext cx="1543574" cy="2016420"/>
              <a:chOff x="3217319" y="4429068"/>
              <a:chExt cx="1543574" cy="2016420"/>
            </a:xfrm>
          </p:grpSpPr>
          <p:pic>
            <p:nvPicPr>
              <p:cNvPr id="24" name="Picture 23" descr="GS-13LockingMotorFullyInstalled.JPG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248578" y="4429068"/>
                <a:ext cx="1512315" cy="2016420"/>
              </a:xfrm>
              <a:prstGeom prst="rect">
                <a:avLst/>
              </a:prstGeom>
            </p:spPr>
          </p:pic>
          <p:sp>
            <p:nvSpPr>
              <p:cNvPr id="25" name="Donut 24"/>
              <p:cNvSpPr/>
              <p:nvPr/>
            </p:nvSpPr>
            <p:spPr>
              <a:xfrm>
                <a:off x="3217319" y="4613613"/>
                <a:ext cx="1515471" cy="1530634"/>
              </a:xfrm>
              <a:prstGeom prst="donut">
                <a:avLst>
                  <a:gd name="adj" fmla="val 5072"/>
                </a:avLst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7" name="Straight Connector 26"/>
              <p:cNvCxnSpPr>
                <a:stCxn id="25" idx="3"/>
                <a:endCxn id="25" idx="7"/>
              </p:cNvCxnSpPr>
              <p:nvPr/>
            </p:nvCxnSpPr>
            <p:spPr>
              <a:xfrm rot="5400000" flipH="1" flipV="1">
                <a:off x="3433893" y="4843130"/>
                <a:ext cx="1082322" cy="1071599"/>
              </a:xfrm>
              <a:prstGeom prst="line">
                <a:avLst/>
              </a:prstGeom>
              <a:ln w="1016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4" name="TextBox 33"/>
            <p:cNvSpPr txBox="1"/>
            <p:nvPr/>
          </p:nvSpPr>
          <p:spPr>
            <a:xfrm>
              <a:off x="3582589" y="4766137"/>
              <a:ext cx="404892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Font typeface="Arial"/>
                <a:buChar char="•"/>
              </a:pPr>
              <a:r>
                <a:rPr lang="en-US" sz="1600" dirty="0" smtClean="0"/>
                <a:t> NO MORE LOCKING MOTORS!</a:t>
              </a: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4417993" y="912839"/>
            <a:ext cx="4048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See Dan Clark’s Poster (G0900128)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482217" y="1270665"/>
            <a:ext cx="1855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Example Features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282180" y="3832016"/>
            <a:ext cx="3183414" cy="2570054"/>
            <a:chOff x="5948501" y="814171"/>
            <a:chExt cx="3183414" cy="2570054"/>
          </a:xfrm>
        </p:grpSpPr>
        <p:pic>
          <p:nvPicPr>
            <p:cNvPr id="42" name="Picture 41" descr="H1HAM6ISI_performanceASDs_Y_090313_fortalk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12"/>
                <a:stretch>
                  <a:fillRect/>
                </a:stretch>
              </p:blipFill>
            </mc:Choice>
            <mc:Fallback>
              <p:blipFill>
                <a:blip r:embed="rId13"/>
                <a:stretch>
                  <a:fillRect/>
                </a:stretch>
              </p:blipFill>
            </mc:Fallback>
          </mc:AlternateContent>
          <p:spPr>
            <a:xfrm>
              <a:off x="5948501" y="814171"/>
              <a:ext cx="3119514" cy="2570054"/>
            </a:xfrm>
            <a:prstGeom prst="rect">
              <a:avLst/>
            </a:prstGeom>
          </p:spPr>
        </p:pic>
        <p:sp>
          <p:nvSpPr>
            <p:cNvPr id="43" name="Donut 42"/>
            <p:cNvSpPr/>
            <p:nvPr/>
          </p:nvSpPr>
          <p:spPr>
            <a:xfrm rot="17526385">
              <a:off x="8404634" y="2412522"/>
              <a:ext cx="365748" cy="1088814"/>
            </a:xfrm>
            <a:prstGeom prst="donut">
              <a:avLst>
                <a:gd name="adj" fmla="val 5072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LIGO-G0900141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Jeffrey Kissel, March 19, 2009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1154B-8F42-B64A-9192-DF7C1D33A332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381000" y="-152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3200" dirty="0" smtClean="0"/>
              <a:t>The </a:t>
            </a:r>
            <a:r>
              <a:rPr lang="en-US" sz="3200" dirty="0" smtClean="0">
                <a:solidFill>
                  <a:srgbClr val="660066"/>
                </a:solidFill>
              </a:rPr>
              <a:t>aLIGO</a:t>
            </a:r>
            <a:r>
              <a:rPr lang="en-US" sz="3200" dirty="0" smtClean="0"/>
              <a:t> </a:t>
            </a:r>
            <a:r>
              <a:rPr lang="en-US" sz="3200" dirty="0">
                <a:solidFill>
                  <a:srgbClr val="660066"/>
                </a:solidFill>
              </a:rPr>
              <a:t>HAM ISI</a:t>
            </a:r>
            <a:r>
              <a:rPr lang="en-US" sz="2800" dirty="0" smtClean="0">
                <a:solidFill>
                  <a:schemeClr val="tx2"/>
                </a:solidFill>
              </a:rPr>
              <a:t/>
            </a:r>
            <a:br>
              <a:rPr lang="en-US" sz="2800" dirty="0" smtClean="0">
                <a:solidFill>
                  <a:schemeClr val="tx2"/>
                </a:solidFill>
              </a:rPr>
            </a:br>
            <a:r>
              <a:rPr lang="en-US" sz="2000" dirty="0" smtClean="0">
                <a:solidFill>
                  <a:srgbClr val="000000"/>
                </a:solidFill>
              </a:rPr>
              <a:t>Improving the Performance in Advanced LIGO</a:t>
            </a:r>
            <a:endParaRPr lang="en-US" sz="2800" dirty="0">
              <a:solidFill>
                <a:srgbClr val="000000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5253780" y="835882"/>
            <a:ext cx="3119514" cy="2570054"/>
            <a:chOff x="5948501" y="814171"/>
            <a:chExt cx="3119514" cy="2570054"/>
          </a:xfrm>
        </p:grpSpPr>
        <p:pic>
          <p:nvPicPr>
            <p:cNvPr id="11" name="Picture 10" descr="H1HAM6ISI_performanceASDs_Y_090313_fortalk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2"/>
                <a:stretch>
                  <a:fillRect/>
                </a:stretch>
              </p:blipFill>
            </mc:Choice>
            <mc:Fallback>
              <p:blipFill>
                <a:blip r:embed="rId3"/>
                <a:stretch>
                  <a:fillRect/>
                </a:stretch>
              </p:blipFill>
            </mc:Fallback>
          </mc:AlternateContent>
          <p:spPr>
            <a:xfrm>
              <a:off x="5948501" y="814171"/>
              <a:ext cx="3119514" cy="2570054"/>
            </a:xfrm>
            <a:prstGeom prst="rect">
              <a:avLst/>
            </a:prstGeom>
          </p:spPr>
        </p:pic>
        <p:sp>
          <p:nvSpPr>
            <p:cNvPr id="12" name="Donut 11"/>
            <p:cNvSpPr/>
            <p:nvPr/>
          </p:nvSpPr>
          <p:spPr>
            <a:xfrm rot="18096416">
              <a:off x="7689229" y="2093901"/>
              <a:ext cx="452096" cy="859068"/>
            </a:xfrm>
            <a:prstGeom prst="donut">
              <a:avLst>
                <a:gd name="adj" fmla="val 5072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4385429" y="3625861"/>
            <a:ext cx="4732791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		</a:t>
            </a:r>
            <a:r>
              <a:rPr lang="en-US" b="1" dirty="0" smtClean="0"/>
              <a:t>	</a:t>
            </a: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ISC Group says they need performance </a:t>
            </a:r>
            <a:r>
              <a:rPr lang="en-US" i="1" dirty="0" smtClean="0"/>
              <a:t>better than the requirements</a:t>
            </a:r>
            <a:r>
              <a:rPr lang="en-US" dirty="0" smtClean="0"/>
              <a:t> between</a:t>
            </a:r>
            <a:r>
              <a:rPr lang="en-US" dirty="0" smtClean="0"/>
              <a:t> 5 </a:t>
            </a:r>
            <a:r>
              <a:rPr lang="en-US" dirty="0" smtClean="0"/>
              <a:t>and</a:t>
            </a:r>
            <a:r>
              <a:rPr lang="en-US" dirty="0" smtClean="0"/>
              <a:t> </a:t>
            </a:r>
            <a:r>
              <a:rPr lang="en-US" dirty="0" smtClean="0"/>
              <a:t>2</a:t>
            </a:r>
            <a:r>
              <a:rPr lang="en-US" dirty="0" smtClean="0"/>
              <a:t>0</a:t>
            </a:r>
            <a:r>
              <a:rPr lang="en-US" dirty="0" smtClean="0"/>
              <a:t> </a:t>
            </a:r>
            <a:r>
              <a:rPr lang="en-US" dirty="0" smtClean="0"/>
              <a:t>Hz</a:t>
            </a:r>
          </a:p>
          <a:p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We’ll try 6 additional seismometers (L4-Cs) that feed-forward from support stage to suspended stage (Three </a:t>
            </a:r>
            <a:r>
              <a:rPr lang="en-US" dirty="0" smtClean="0">
                <a:solidFill>
                  <a:srgbClr val="FF0000"/>
                </a:solidFill>
              </a:rPr>
              <a:t>Horizontal</a:t>
            </a:r>
            <a:r>
              <a:rPr lang="en-US" dirty="0" smtClean="0"/>
              <a:t>, Three </a:t>
            </a:r>
            <a:r>
              <a:rPr lang="en-US" dirty="0" smtClean="0">
                <a:solidFill>
                  <a:srgbClr val="0000FF"/>
                </a:solidFill>
              </a:rPr>
              <a:t>Vertical</a:t>
            </a:r>
            <a:r>
              <a:rPr lang="en-US" dirty="0" smtClean="0"/>
              <a:t>)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Prototyping fall/winter of 2009 at LASTI</a:t>
            </a:r>
          </a:p>
          <a:p>
            <a:pPr>
              <a:buFont typeface="Arial"/>
              <a:buChar char="•"/>
            </a:pPr>
            <a:endParaRPr lang="en-US" dirty="0" smtClean="0"/>
          </a:p>
        </p:txBody>
      </p:sp>
      <p:grpSp>
        <p:nvGrpSpPr>
          <p:cNvPr id="22" name="Group 21"/>
          <p:cNvGrpSpPr/>
          <p:nvPr/>
        </p:nvGrpSpPr>
        <p:grpSpPr>
          <a:xfrm>
            <a:off x="127279" y="1071538"/>
            <a:ext cx="4174478" cy="5170416"/>
            <a:chOff x="431219" y="930410"/>
            <a:chExt cx="4174478" cy="5170416"/>
          </a:xfrm>
        </p:grpSpPr>
        <p:pic>
          <p:nvPicPr>
            <p:cNvPr id="9" name="Picture 8" descr="aLIGOSupportStage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-27172" y="1467958"/>
              <a:ext cx="5091259" cy="4174478"/>
            </a:xfrm>
            <a:prstGeom prst="rect">
              <a:avLst/>
            </a:prstGeom>
          </p:spPr>
        </p:pic>
        <p:sp>
          <p:nvSpPr>
            <p:cNvPr id="16" name="Donut 15"/>
            <p:cNvSpPr/>
            <p:nvPr/>
          </p:nvSpPr>
          <p:spPr>
            <a:xfrm>
              <a:off x="3328583" y="3209113"/>
              <a:ext cx="959151" cy="1088814"/>
            </a:xfrm>
            <a:prstGeom prst="donut">
              <a:avLst>
                <a:gd name="adj" fmla="val 3467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" name="Donut 16"/>
            <p:cNvSpPr/>
            <p:nvPr/>
          </p:nvSpPr>
          <p:spPr>
            <a:xfrm rot="19044787">
              <a:off x="1212283" y="4077980"/>
              <a:ext cx="959151" cy="1088814"/>
            </a:xfrm>
            <a:prstGeom prst="donut">
              <a:avLst>
                <a:gd name="adj" fmla="val 3467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8" name="Donut 17"/>
            <p:cNvSpPr/>
            <p:nvPr/>
          </p:nvSpPr>
          <p:spPr>
            <a:xfrm rot="3823700">
              <a:off x="1527508" y="1831301"/>
              <a:ext cx="959151" cy="1088814"/>
            </a:xfrm>
            <a:prstGeom prst="donut">
              <a:avLst>
                <a:gd name="adj" fmla="val 3467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" name="Donut 18"/>
            <p:cNvSpPr/>
            <p:nvPr/>
          </p:nvSpPr>
          <p:spPr>
            <a:xfrm rot="5400000">
              <a:off x="2026775" y="942060"/>
              <a:ext cx="959151" cy="935851"/>
            </a:xfrm>
            <a:prstGeom prst="donut">
              <a:avLst>
                <a:gd name="adj" fmla="val 3467"/>
              </a:avLst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0" name="Donut 19"/>
            <p:cNvSpPr/>
            <p:nvPr/>
          </p:nvSpPr>
          <p:spPr>
            <a:xfrm rot="5400000">
              <a:off x="3590328" y="4948183"/>
              <a:ext cx="959151" cy="935851"/>
            </a:xfrm>
            <a:prstGeom prst="donut">
              <a:avLst>
                <a:gd name="adj" fmla="val 3467"/>
              </a:avLst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Donut 20"/>
            <p:cNvSpPr/>
            <p:nvPr/>
          </p:nvSpPr>
          <p:spPr>
            <a:xfrm rot="5400000">
              <a:off x="464511" y="4948605"/>
              <a:ext cx="959151" cy="935851"/>
            </a:xfrm>
            <a:prstGeom prst="donut">
              <a:avLst>
                <a:gd name="adj" fmla="val 3467"/>
              </a:avLst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210411" y="3441213"/>
            <a:ext cx="27717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</a:rPr>
              <a:t>More Feed-forward!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1HAM6ISI_performanceASDs_Z_090313_fortalk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>
                <a:alphaModFix amt="20000"/>
              </a:blip>
              <a:stretch>
                <a:fillRect/>
              </a:stretch>
            </p:blipFill>
          </mc:Choice>
          <mc:Fallback>
            <p:blipFill>
              <a:blip r:embed="rId3">
                <a:alphaModFix amt="20000"/>
              </a:blip>
              <a:stretch>
                <a:fillRect/>
              </a:stretch>
            </p:blipFill>
          </mc:Fallback>
        </mc:AlternateContent>
        <p:spPr>
          <a:xfrm>
            <a:off x="890112" y="646881"/>
            <a:ext cx="7084243" cy="5933225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LIGO-G0900141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Jeffrey Kissel, March 19, 2009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1154B-8F42-B64A-9192-DF7C1D33A332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381000" y="-152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3200" dirty="0"/>
              <a:t>The HAM ISI</a:t>
            </a:r>
            <a:r>
              <a:rPr lang="en-US" sz="2800" dirty="0" smtClean="0">
                <a:solidFill>
                  <a:schemeClr val="tx2"/>
                </a:solidFill>
              </a:rPr>
              <a:t/>
            </a:r>
            <a:br>
              <a:rPr lang="en-US" sz="2800" dirty="0" smtClean="0">
                <a:solidFill>
                  <a:schemeClr val="tx2"/>
                </a:solidFill>
              </a:rPr>
            </a:br>
            <a:r>
              <a:rPr lang="en-US" sz="2000" dirty="0" smtClean="0">
                <a:solidFill>
                  <a:srgbClr val="000000"/>
                </a:solidFill>
              </a:rPr>
              <a:t>So what’s next?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5056" y="1498064"/>
            <a:ext cx="8084264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endParaRPr lang="en-US" sz="2000" dirty="0" smtClean="0"/>
          </a:p>
          <a:p>
            <a:pPr>
              <a:buFont typeface="Arial"/>
              <a:buChar char="•"/>
            </a:pPr>
            <a:r>
              <a:rPr lang="en-US" sz="2000" dirty="0" smtClean="0"/>
              <a:t> Finish up commissioning at </a:t>
            </a:r>
            <a:r>
              <a:rPr lang="en-US" sz="2000" dirty="0" smtClean="0">
                <a:solidFill>
                  <a:srgbClr val="00C800"/>
                </a:solidFill>
              </a:rPr>
              <a:t>L1 </a:t>
            </a:r>
            <a:r>
              <a:rPr lang="en-US" sz="2000" dirty="0" smtClean="0"/>
              <a:t>during site shutdown</a:t>
            </a:r>
          </a:p>
          <a:p>
            <a:pPr>
              <a:buFont typeface="Arial"/>
              <a:buChar char="•"/>
            </a:pPr>
            <a:endParaRPr lang="en-US" sz="2000" dirty="0" smtClean="0">
              <a:solidFill>
                <a:srgbClr val="00C800"/>
              </a:solidFill>
            </a:endParaRPr>
          </a:p>
          <a:p>
            <a:pPr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 Find solutions for DARM couplings</a:t>
            </a:r>
          </a:p>
          <a:p>
            <a:pPr>
              <a:buFont typeface="Arial"/>
              <a:buChar char="•"/>
            </a:pPr>
            <a:endParaRPr lang="en-US" sz="2000" dirty="0" smtClean="0">
              <a:solidFill>
                <a:srgbClr val="000000"/>
              </a:solidFill>
            </a:endParaRPr>
          </a:p>
          <a:p>
            <a:pPr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 Detect </a:t>
            </a:r>
            <a:r>
              <a:rPr lang="en-US" sz="2000" dirty="0" smtClean="0">
                <a:solidFill>
                  <a:srgbClr val="000000"/>
                </a:solidFill>
              </a:rPr>
              <a:t>gravitational waves</a:t>
            </a:r>
          </a:p>
          <a:p>
            <a:pPr>
              <a:buFont typeface="Arial"/>
              <a:buChar char="•"/>
            </a:pPr>
            <a:endParaRPr lang="en-US" sz="2000" dirty="0" smtClean="0">
              <a:solidFill>
                <a:srgbClr val="000000"/>
              </a:solidFill>
            </a:endParaRPr>
          </a:p>
          <a:p>
            <a:endParaRPr lang="en-US" sz="2000" dirty="0" smtClean="0"/>
          </a:p>
          <a:p>
            <a:endParaRPr lang="en-US" sz="2000" dirty="0" smtClean="0"/>
          </a:p>
          <a:p>
            <a:pPr>
              <a:buFont typeface="Arial"/>
              <a:buChar char="•"/>
            </a:pPr>
            <a:r>
              <a:rPr lang="en-US" sz="2000" dirty="0" smtClean="0"/>
              <a:t> Preliminary</a:t>
            </a:r>
            <a:r>
              <a:rPr lang="en-US" sz="2000" dirty="0" smtClean="0"/>
              <a:t> and (first half of) Final Reviews finished</a:t>
            </a:r>
          </a:p>
          <a:p>
            <a:pPr>
              <a:buFont typeface="Arial"/>
              <a:buChar char="•"/>
            </a:pPr>
            <a:endParaRPr lang="en-US" sz="2000" dirty="0" smtClean="0"/>
          </a:p>
          <a:p>
            <a:pPr>
              <a:buFont typeface="Arial"/>
              <a:buChar char="•"/>
            </a:pPr>
            <a:r>
              <a:rPr lang="en-US" sz="2000" dirty="0" smtClean="0"/>
              <a:t> Procurement of most parts already purchased or in final stages of approval</a:t>
            </a:r>
          </a:p>
          <a:p>
            <a:pPr>
              <a:buFont typeface="Arial"/>
              <a:buChar char="•"/>
            </a:pPr>
            <a:endParaRPr lang="en-US" sz="2000" dirty="0" smtClean="0"/>
          </a:p>
          <a:p>
            <a:pPr>
              <a:buFont typeface="Arial"/>
              <a:buChar char="•"/>
            </a:pPr>
            <a:r>
              <a:rPr lang="en-US" sz="2000" dirty="0" smtClean="0"/>
              <a:t> Build and commission LASTI prototype in Fall of 2009</a:t>
            </a:r>
          </a:p>
          <a:p>
            <a:pPr>
              <a:buFont typeface="Arial"/>
              <a:buChar char="•"/>
            </a:pPr>
            <a:endParaRPr lang="en-US" sz="2000" dirty="0" smtClean="0"/>
          </a:p>
          <a:p>
            <a:pPr>
              <a:buFont typeface="Arial"/>
              <a:buChar char="•"/>
            </a:pPr>
            <a:endParaRPr lang="en-US" sz="2000" dirty="0" smtClean="0"/>
          </a:p>
          <a:p>
            <a:pPr>
              <a:buFont typeface="Arial"/>
              <a:buChar char="•"/>
            </a:pPr>
            <a:endParaRPr lang="en-US" sz="2000" dirty="0" smtClean="0"/>
          </a:p>
          <a:p>
            <a:pPr>
              <a:buFont typeface="Arial"/>
              <a:buChar char="•"/>
            </a:pPr>
            <a:endParaRPr lang="en-US" sz="2000" dirty="0" smtClean="0"/>
          </a:p>
        </p:txBody>
      </p:sp>
      <p:sp>
        <p:nvSpPr>
          <p:cNvPr id="12" name="Rectangle 11"/>
          <p:cNvSpPr/>
          <p:nvPr/>
        </p:nvSpPr>
        <p:spPr>
          <a:xfrm>
            <a:off x="802672" y="3656845"/>
            <a:ext cx="20875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u="sng" dirty="0" smtClean="0">
                <a:solidFill>
                  <a:srgbClr val="660066"/>
                </a:solidFill>
              </a:rPr>
              <a:t>Advanced LIGO </a:t>
            </a:r>
            <a:endParaRPr lang="en-US" sz="2400" u="sng" dirty="0"/>
          </a:p>
        </p:txBody>
      </p:sp>
      <p:sp>
        <p:nvSpPr>
          <p:cNvPr id="13" name="Rectangle 12"/>
          <p:cNvSpPr/>
          <p:nvPr/>
        </p:nvSpPr>
        <p:spPr>
          <a:xfrm>
            <a:off x="813958" y="1279901"/>
            <a:ext cx="20869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u="sng" dirty="0" smtClean="0">
                <a:solidFill>
                  <a:srgbClr val="FF0000"/>
                </a:solidFill>
              </a:rPr>
              <a:t>Enhanced LIGO </a:t>
            </a:r>
            <a:endParaRPr lang="en-US" sz="2400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he-en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875884"/>
            <a:ext cx="7239000" cy="542925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LIGO-G0900141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1154B-8F42-B64A-9192-DF7C1D33A332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Jeffrey Kissel, March 19, 2009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dispalignment_rx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5372100" y="4191000"/>
            <a:ext cx="3771900" cy="2667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373236" y="1639190"/>
            <a:ext cx="3441968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We have not yet redone the</a:t>
            </a:r>
          </a:p>
          <a:p>
            <a:r>
              <a:rPr lang="en-US" dirty="0" smtClean="0"/>
              <a:t> displacement sensor alignment</a:t>
            </a:r>
          </a:p>
          <a:p>
            <a:r>
              <a:rPr lang="en-US" dirty="0" smtClean="0"/>
              <a:t>since last June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Model (Shown in Purple) shows Y</a:t>
            </a:r>
          </a:p>
          <a:p>
            <a:r>
              <a:rPr lang="en-US" dirty="0" smtClean="0"/>
              <a:t>Spectrum dominated by tilt</a:t>
            </a:r>
          </a:p>
          <a:p>
            <a:endParaRPr lang="en-US" dirty="0" smtClean="0"/>
          </a:p>
          <a:p>
            <a:pPr>
              <a:buFont typeface="Arial"/>
              <a:buChar char="•"/>
            </a:pPr>
            <a:endParaRPr lang="en-US" dirty="0"/>
          </a:p>
        </p:txBody>
      </p:sp>
      <p:pic>
        <p:nvPicPr>
          <p:cNvPr id="19" name="Picture 17" descr="tiltcart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95350" y="4572000"/>
            <a:ext cx="2971800" cy="1144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LIGO-G0900141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Jeffrey Kissel, March 19, 2009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1154B-8F42-B64A-9192-DF7C1D33A332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5" name="Picture 4" descr="H1HAM6ISI_performanceASDs_Y_090313_fortalk_aaahhTHC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401637" y="759889"/>
            <a:ext cx="4749881" cy="4005702"/>
          </a:xfrm>
          <a:prstGeom prst="rect">
            <a:avLst/>
          </a:prstGeom>
        </p:spPr>
      </p:pic>
      <p:grpSp>
        <p:nvGrpSpPr>
          <p:cNvPr id="6" name="Group 423"/>
          <p:cNvGrpSpPr>
            <a:grpSpLocks/>
          </p:cNvGrpSpPr>
          <p:nvPr/>
        </p:nvGrpSpPr>
        <p:grpSpPr bwMode="auto">
          <a:xfrm>
            <a:off x="6540095" y="2684765"/>
            <a:ext cx="1066800" cy="715963"/>
            <a:chOff x="1905000" y="1676400"/>
            <a:chExt cx="1067164" cy="762000"/>
          </a:xfrm>
        </p:grpSpPr>
        <p:sp>
          <p:nvSpPr>
            <p:cNvPr id="8" name="Process 7"/>
            <p:cNvSpPr/>
            <p:nvPr/>
          </p:nvSpPr>
          <p:spPr>
            <a:xfrm>
              <a:off x="1905000" y="1676400"/>
              <a:ext cx="1067164" cy="762000"/>
            </a:xfrm>
            <a:prstGeom prst="flowChartProcess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grpSp>
          <p:nvGrpSpPr>
            <p:cNvPr id="9" name="Group 295"/>
            <p:cNvGrpSpPr>
              <a:grpSpLocks/>
            </p:cNvGrpSpPr>
            <p:nvPr/>
          </p:nvGrpSpPr>
          <p:grpSpPr bwMode="auto">
            <a:xfrm>
              <a:off x="2591034" y="1980524"/>
              <a:ext cx="304904" cy="153752"/>
              <a:chOff x="2514834" y="1980524"/>
              <a:chExt cx="304904" cy="153752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2514834" y="1980524"/>
                <a:ext cx="304904" cy="456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2514834" y="2088657"/>
                <a:ext cx="304904" cy="456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10" name="Group 294"/>
            <p:cNvGrpSpPr>
              <a:grpSpLocks/>
            </p:cNvGrpSpPr>
            <p:nvPr/>
          </p:nvGrpSpPr>
          <p:grpSpPr bwMode="auto">
            <a:xfrm>
              <a:off x="1981226" y="1904493"/>
              <a:ext cx="306493" cy="229783"/>
              <a:chOff x="2053809" y="1921516"/>
              <a:chExt cx="306493" cy="229783"/>
            </a:xfrm>
          </p:grpSpPr>
          <p:sp>
            <p:nvSpPr>
              <p:cNvPr id="12" name="Rectangle 11"/>
              <p:cNvSpPr/>
              <p:nvPr/>
            </p:nvSpPr>
            <p:spPr>
              <a:xfrm rot="1417984">
                <a:off x="2053809" y="2105680"/>
                <a:ext cx="304904" cy="456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3" name="Rectangle 12"/>
              <p:cNvSpPr/>
              <p:nvPr/>
            </p:nvSpPr>
            <p:spPr>
              <a:xfrm rot="20983901">
                <a:off x="2055398" y="1921516"/>
                <a:ext cx="304904" cy="45618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cxnSp>
          <p:nvCxnSpPr>
            <p:cNvPr id="11" name="Straight Arrow Connector 10"/>
            <p:cNvCxnSpPr/>
            <p:nvPr/>
          </p:nvCxnSpPr>
          <p:spPr>
            <a:xfrm>
              <a:off x="2286130" y="2058245"/>
              <a:ext cx="228678" cy="0"/>
            </a:xfrm>
            <a:prstGeom prst="straightConnector1">
              <a:avLst/>
            </a:prstGeom>
            <a:ln>
              <a:solidFill>
                <a:srgbClr val="008000"/>
              </a:solidFill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838200" y="-7938"/>
            <a:ext cx="7620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Enhanced LIGO </a:t>
            </a:r>
            <a:r>
              <a:rPr lang="en-US" sz="2400" dirty="0" smtClean="0"/>
              <a:t>Seismic Isolation</a:t>
            </a:r>
            <a:endParaRPr lang="en-US" sz="2400" dirty="0" smtClean="0"/>
          </a:p>
          <a:p>
            <a:pPr algn="ctr"/>
            <a:r>
              <a:rPr lang="en-US" sz="2000" dirty="0" smtClean="0">
                <a:solidFill>
                  <a:srgbClr val="000000"/>
                </a:solidFill>
              </a:rPr>
              <a:t>Why </a:t>
            </a:r>
            <a:r>
              <a:rPr lang="en-US" sz="2000" dirty="0" smtClean="0">
                <a:solidFill>
                  <a:srgbClr val="000000"/>
                </a:solidFill>
              </a:rPr>
              <a:t>N</a:t>
            </a:r>
            <a:r>
              <a:rPr lang="en-US" sz="2000" dirty="0" smtClean="0">
                <a:solidFill>
                  <a:srgbClr val="000000"/>
                </a:solidFill>
              </a:rPr>
              <a:t>o Isolation Microseism for X and Y??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5416657" y="890152"/>
            <a:ext cx="30606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                 AAAHHHH!!!</a:t>
            </a:r>
          </a:p>
          <a:p>
            <a:r>
              <a:rPr lang="en-US" b="1" dirty="0" smtClean="0"/>
              <a:t>TILT HORIZONTAL COUPLING!!</a:t>
            </a:r>
            <a:endParaRPr lang="en-US" b="1" dirty="0"/>
          </a:p>
        </p:txBody>
      </p:sp>
      <p:graphicFrame>
        <p:nvGraphicFramePr>
          <p:cNvPr id="20" name="Object 2"/>
          <p:cNvGraphicFramePr>
            <a:graphicFrameLocks noChangeAspect="1"/>
          </p:cNvGraphicFramePr>
          <p:nvPr/>
        </p:nvGraphicFramePr>
        <p:xfrm>
          <a:off x="21710" y="5397234"/>
          <a:ext cx="2057400" cy="665640"/>
        </p:xfrm>
        <a:graphic>
          <a:graphicData uri="http://schemas.openxmlformats.org/presentationml/2006/ole">
            <p:oleObj spid="_x0000_s34818" name="Equation" r:id="rId8" imgW="1079500" imgH="368300" progId="Equation.3">
              <p:embed/>
            </p:oleObj>
          </a:graphicData>
        </a:graphic>
      </p:graphicFrame>
      <p:pic>
        <p:nvPicPr>
          <p:cNvPr id="21" name="Picture 20" descr="HorizontalGS13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73684" y="5674156"/>
            <a:ext cx="1676400" cy="989412"/>
          </a:xfrm>
          <a:prstGeom prst="rect">
            <a:avLst/>
          </a:prstGeom>
        </p:spPr>
      </p:pic>
      <p:pic>
        <p:nvPicPr>
          <p:cNvPr id="22" name="Picture 21" descr="HorizontalGS13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9906823">
            <a:off x="4023734" y="5374692"/>
            <a:ext cx="1477005" cy="9112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LIGO-G0900141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Jeffrey Kissel, March 19, 2009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1154B-8F42-B64A-9192-DF7C1D33A332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8" name="Picture 7" descr="New_Crossbeams_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6493" y="1347386"/>
            <a:ext cx="3693584" cy="2903627"/>
          </a:xfrm>
          <a:prstGeom prst="rect">
            <a:avLst/>
          </a:prstGeom>
        </p:spPr>
      </p:pic>
      <p:pic>
        <p:nvPicPr>
          <p:cNvPr id="9" name="Picture 8" descr="HAM_peak_damping_with_HEPI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0" y="1195898"/>
            <a:ext cx="4490338" cy="3469807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762000" y="4813545"/>
          <a:ext cx="7620000" cy="16306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524000"/>
                <a:gridCol w="1524000"/>
                <a:gridCol w="1524000"/>
                <a:gridCol w="1524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0" u="sng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cs typeface="Calibri (Body)"/>
                        </a:rPr>
                        <a:t>Direction</a:t>
                      </a:r>
                      <a:endParaRPr lang="en-US" sz="1400" b="0" u="sng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cs typeface="Calibri (Body)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sng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cs typeface="Calibri (Body)"/>
                        </a:rPr>
                        <a:t>Gullwing FEA</a:t>
                      </a:r>
                    </a:p>
                    <a:p>
                      <a:pPr algn="ctr"/>
                      <a:r>
                        <a:rPr lang="en-US" sz="1400" b="0" u="none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cs typeface="Calibri (Body)"/>
                        </a:rPr>
                        <a:t>(Hz)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sng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cs typeface="Calibri (Body)"/>
                        </a:rPr>
                        <a:t>X-Beam FEA</a:t>
                      </a:r>
                    </a:p>
                    <a:p>
                      <a:pPr algn="ctr"/>
                      <a:r>
                        <a:rPr lang="en-US" sz="1400" b="0" u="none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cs typeface="Calibri (Body)"/>
                        </a:rPr>
                        <a:t>(Hz)</a:t>
                      </a:r>
                      <a:endParaRPr lang="en-US" sz="1400" b="0" u="sng" dirty="0" smtClean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cs typeface="Calibri (Body)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sng" baseline="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cs typeface="Calibri (Body)"/>
                        </a:rPr>
                        <a:t>Gullwing Meas.</a:t>
                      </a:r>
                      <a:endParaRPr lang="en-US" sz="1400" b="0" u="sng" dirty="0" smtClean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cs typeface="Calibri (Body)"/>
                      </a:endParaRPr>
                    </a:p>
                    <a:p>
                      <a:pPr algn="ctr"/>
                      <a:r>
                        <a:rPr lang="en-US" sz="1400" b="0" u="none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cs typeface="Calibri (Body)"/>
                        </a:rPr>
                        <a:t>From eLIGO (Hz)</a:t>
                      </a:r>
                      <a:endParaRPr lang="en-US" sz="1400" b="0" u="sng" dirty="0" smtClean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cs typeface="Calibri (Body)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sng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cs typeface="Calibri (Body)"/>
                        </a:rPr>
                        <a:t>X-Beams Meas.</a:t>
                      </a:r>
                    </a:p>
                    <a:p>
                      <a:pPr algn="ctr"/>
                      <a:r>
                        <a:rPr lang="en-US" sz="1400" b="0" u="none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cs typeface="Calibri (Body)"/>
                        </a:rPr>
                        <a:t>@ LASTI (Hz)</a:t>
                      </a:r>
                      <a:endParaRPr lang="en-US" sz="1400" b="0" u="sng" dirty="0" smtClean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cs typeface="Calibri (Body)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cs typeface="Calibri (Body)"/>
                        </a:rPr>
                        <a:t>X</a:t>
                      </a:r>
                      <a:endParaRPr lang="en-US" sz="14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cs typeface="Calibri (Body)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cs typeface="Calibri (Body)"/>
                        </a:rPr>
                        <a:t>6.9</a:t>
                      </a:r>
                      <a:endParaRPr lang="en-US" sz="14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cs typeface="Calibri (Body)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cs typeface="Calibri (Body)"/>
                        </a:rPr>
                        <a:t>11.8</a:t>
                      </a:r>
                      <a:endParaRPr lang="en-US" sz="14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cs typeface="Calibri (Body)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cs typeface="Calibri (Body)"/>
                        </a:rPr>
                        <a:t>7.5</a:t>
                      </a:r>
                      <a:endParaRPr lang="en-US" sz="14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cs typeface="Calibri (Body)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cs typeface="Calibri (Body)"/>
                        </a:rPr>
                        <a:t>9.5</a:t>
                      </a:r>
                      <a:endParaRPr lang="en-US" sz="14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cs typeface="Calibri (Body)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cs typeface="Calibri (Body)"/>
                        </a:rPr>
                        <a:t>Y</a:t>
                      </a:r>
                      <a:endParaRPr lang="en-US" sz="14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cs typeface="Calibri (Body)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cs typeface="Calibri (Body)"/>
                        </a:rPr>
                        <a:t>11.4</a:t>
                      </a:r>
                      <a:endParaRPr lang="en-US" sz="14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cs typeface="Calibri (Body)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cs typeface="Calibri (Body)"/>
                        </a:rPr>
                        <a:t>24.0</a:t>
                      </a:r>
                      <a:endParaRPr lang="en-US" sz="14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cs typeface="Calibri (Body)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cs typeface="Calibri (Body)"/>
                        </a:rPr>
                        <a:t>9.5</a:t>
                      </a:r>
                      <a:endParaRPr lang="en-US" sz="14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cs typeface="Calibri (Body)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cs typeface="Calibri (Body)"/>
                        </a:rPr>
                        <a:t>19</a:t>
                      </a:r>
                      <a:endParaRPr lang="en-US" sz="14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cs typeface="Calibri (Body)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cs typeface="Calibri (Body)"/>
                        </a:rPr>
                        <a:t>Z</a:t>
                      </a:r>
                      <a:endParaRPr lang="en-US" sz="14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cs typeface="Calibri (Body)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cs typeface="Calibri (Body)"/>
                        </a:rPr>
                        <a:t>11.4</a:t>
                      </a:r>
                      <a:endParaRPr lang="en-US" sz="14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cs typeface="Calibri (Body)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cs typeface="Calibri (Body)"/>
                        </a:rPr>
                        <a:t>16.5</a:t>
                      </a:r>
                      <a:endParaRPr lang="en-US" sz="14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cs typeface="Calibri (Body)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cs typeface="Calibri (Body)"/>
                        </a:rPr>
                        <a:t>12</a:t>
                      </a:r>
                      <a:endParaRPr lang="en-US" sz="14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cs typeface="Calibri (Body)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cs typeface="Calibri (Body)"/>
                        </a:rPr>
                        <a:t>16</a:t>
                      </a:r>
                      <a:endParaRPr lang="en-US" sz="14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cs typeface="Calibri (Body)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381000" y="-152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3200" dirty="0"/>
              <a:t>The </a:t>
            </a:r>
            <a:r>
              <a:rPr lang="en-US" sz="3200" dirty="0">
                <a:solidFill>
                  <a:srgbClr val="660066"/>
                </a:solidFill>
              </a:rPr>
              <a:t>HAM ISI</a:t>
            </a:r>
            <a:r>
              <a:rPr lang="en-US" sz="2800" dirty="0" smtClean="0">
                <a:solidFill>
                  <a:schemeClr val="tx2"/>
                </a:solidFill>
              </a:rPr>
              <a:t/>
            </a:r>
            <a:br>
              <a:rPr lang="en-US" sz="2800" dirty="0" smtClean="0">
                <a:solidFill>
                  <a:schemeClr val="tx2"/>
                </a:solidFill>
              </a:rPr>
            </a:br>
            <a:r>
              <a:rPr lang="en-US" sz="2000" dirty="0" smtClean="0">
                <a:solidFill>
                  <a:srgbClr val="000000"/>
                </a:solidFill>
              </a:rPr>
              <a:t>Improving the Performance in Advanced LIGO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41340" y="4385640"/>
            <a:ext cx="3416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Installed at LASTI on Dec 18</a:t>
            </a:r>
            <a:r>
              <a:rPr lang="en-US" baseline="30000" dirty="0" smtClean="0"/>
              <a:t>th</a:t>
            </a:r>
            <a:r>
              <a:rPr lang="en-US" dirty="0" smtClean="0"/>
              <a:t> 2008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158811" y="1574056"/>
            <a:ext cx="1704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Factor of 20 reduction in Q</a:t>
            </a:r>
            <a:endParaRPr lang="en-US" dirty="0"/>
          </a:p>
        </p:txBody>
      </p:sp>
      <p:sp>
        <p:nvSpPr>
          <p:cNvPr id="14" name="Right Arrow 13"/>
          <p:cNvSpPr/>
          <p:nvPr/>
        </p:nvSpPr>
        <p:spPr>
          <a:xfrm rot="4462942">
            <a:off x="2475269" y="2107841"/>
            <a:ext cx="943955" cy="13966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200539" y="701811"/>
            <a:ext cx="8581175" cy="5803754"/>
            <a:chOff x="260521" y="805844"/>
            <a:chExt cx="8521193" cy="5755421"/>
          </a:xfrm>
        </p:grpSpPr>
        <p:pic>
          <p:nvPicPr>
            <p:cNvPr id="23" name="Picture 4" descr="aLIGOopticallayout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60521" y="805844"/>
              <a:ext cx="8521193" cy="57554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" name="Rectangle 29"/>
            <p:cNvSpPr/>
            <p:nvPr/>
          </p:nvSpPr>
          <p:spPr>
            <a:xfrm>
              <a:off x="1971962" y="1191969"/>
              <a:ext cx="2306193" cy="15930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838200" y="-7938"/>
            <a:ext cx="7620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solidFill>
                  <a:srgbClr val="660066"/>
                </a:solidFill>
              </a:rPr>
              <a:t>Advanced LIGO </a:t>
            </a:r>
            <a:r>
              <a:rPr lang="en-US" sz="2400" dirty="0"/>
              <a:t>Seismic </a:t>
            </a:r>
            <a:r>
              <a:rPr lang="en-US" sz="2400" dirty="0" smtClean="0"/>
              <a:t>Isolation</a:t>
            </a:r>
          </a:p>
          <a:p>
            <a:pPr algn="ctr"/>
            <a:r>
              <a:rPr lang="en-US" sz="2000" dirty="0" smtClean="0">
                <a:solidFill>
                  <a:srgbClr val="000000"/>
                </a:solidFill>
              </a:rPr>
              <a:t>In-vacuum Seismic Isolation</a:t>
            </a:r>
            <a:endParaRPr lang="en-US" sz="1600" dirty="0"/>
          </a:p>
        </p:txBody>
      </p:sp>
      <p:sp>
        <p:nvSpPr>
          <p:cNvPr id="24" name="TextBox 23"/>
          <p:cNvSpPr txBox="1"/>
          <p:nvPr/>
        </p:nvSpPr>
        <p:spPr>
          <a:xfrm>
            <a:off x="5449221" y="4124786"/>
            <a:ext cx="356044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BSC ISI </a:t>
            </a:r>
          </a:p>
          <a:p>
            <a:pPr algn="ctr"/>
            <a:r>
              <a:rPr lang="en-US" sz="1600" dirty="0" smtClean="0"/>
              <a:t>(LASTI Prototype progress: previous talk)</a:t>
            </a:r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LIGO-G0900141</a:t>
            </a:r>
            <a:endParaRPr lang="en-US" dirty="0"/>
          </a:p>
        </p:txBody>
      </p:sp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1154B-8F42-B64A-9192-DF7C1D33A332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Jeffrey Kissel, March 19, 2009</a:t>
            </a:r>
            <a:endParaRPr lang="en-US"/>
          </a:p>
        </p:txBody>
      </p:sp>
      <p:grpSp>
        <p:nvGrpSpPr>
          <p:cNvPr id="46" name="Group 45"/>
          <p:cNvGrpSpPr/>
          <p:nvPr/>
        </p:nvGrpSpPr>
        <p:grpSpPr>
          <a:xfrm>
            <a:off x="777134" y="954424"/>
            <a:ext cx="4815663" cy="5827584"/>
            <a:chOff x="777134" y="954424"/>
            <a:chExt cx="4815663" cy="5827584"/>
          </a:xfrm>
        </p:grpSpPr>
        <p:grpSp>
          <p:nvGrpSpPr>
            <p:cNvPr id="8" name="Group 21"/>
            <p:cNvGrpSpPr/>
            <p:nvPr/>
          </p:nvGrpSpPr>
          <p:grpSpPr>
            <a:xfrm>
              <a:off x="1586031" y="954424"/>
              <a:ext cx="2153001" cy="1371923"/>
              <a:chOff x="-467924" y="990600"/>
              <a:chExt cx="2153001" cy="1371923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0" y="990600"/>
                <a:ext cx="168507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660066"/>
                    </a:solidFill>
                  </a:rPr>
                  <a:t>HAM Chambers</a:t>
                </a:r>
                <a:endParaRPr lang="en-US" b="1" dirty="0">
                  <a:solidFill>
                    <a:srgbClr val="660066"/>
                  </a:solidFill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69496" y="1458476"/>
                <a:ext cx="15809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Single Stage ISI</a:t>
                </a:r>
                <a:endParaRPr lang="en-US" dirty="0"/>
              </a:p>
            </p:txBody>
          </p:sp>
          <p:sp>
            <p:nvSpPr>
              <p:cNvPr id="15" name="Right Arrow 14"/>
              <p:cNvSpPr/>
              <p:nvPr/>
            </p:nvSpPr>
            <p:spPr>
              <a:xfrm>
                <a:off x="-467924" y="1568623"/>
                <a:ext cx="474171" cy="216932"/>
              </a:xfrm>
              <a:prstGeom prst="rightArrow">
                <a:avLst/>
              </a:prstGeom>
              <a:solidFill>
                <a:srgbClr val="660066"/>
              </a:solidFill>
              <a:ln>
                <a:solidFill>
                  <a:srgbClr val="66006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223398" y="1993191"/>
                <a:ext cx="12299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50 at 10 Hz</a:t>
                </a:r>
                <a:endParaRPr lang="en-US" dirty="0"/>
              </a:p>
            </p:txBody>
          </p:sp>
          <p:sp>
            <p:nvSpPr>
              <p:cNvPr id="20" name="Right Arrow 19"/>
              <p:cNvSpPr/>
              <p:nvPr/>
            </p:nvSpPr>
            <p:spPr>
              <a:xfrm>
                <a:off x="-467924" y="2058251"/>
                <a:ext cx="474171" cy="216932"/>
              </a:xfrm>
              <a:prstGeom prst="rightArrow">
                <a:avLst/>
              </a:prstGeom>
              <a:solidFill>
                <a:srgbClr val="660066"/>
              </a:solidFill>
              <a:ln>
                <a:solidFill>
                  <a:srgbClr val="66006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>
              <a:off x="777134" y="4231323"/>
              <a:ext cx="3429000" cy="2550685"/>
              <a:chOff x="788275" y="4231323"/>
              <a:chExt cx="3429000" cy="2550685"/>
            </a:xfrm>
          </p:grpSpPr>
          <p:pic>
            <p:nvPicPr>
              <p:cNvPr id="3" name="Picture 6" descr="HAM in chambe 2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1214605" y="4889964"/>
                <a:ext cx="2494394" cy="18920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788275" y="4231323"/>
                <a:ext cx="3429000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HAM ISI </a:t>
                </a:r>
              </a:p>
              <a:p>
                <a:pPr algn="ctr"/>
                <a:r>
                  <a:rPr lang="en-US" sz="1600" dirty="0" smtClean="0"/>
                  <a:t>(eLIGO Prototype results: this talk)</a:t>
                </a:r>
                <a:endParaRPr lang="en-US" sz="1600" dirty="0"/>
              </a:p>
            </p:txBody>
          </p:sp>
        </p:grpSp>
        <p:grpSp>
          <p:nvGrpSpPr>
            <p:cNvPr id="43" name="Group 42"/>
            <p:cNvGrpSpPr/>
            <p:nvPr/>
          </p:nvGrpSpPr>
          <p:grpSpPr>
            <a:xfrm>
              <a:off x="2038808" y="2773833"/>
              <a:ext cx="3553989" cy="3850227"/>
              <a:chOff x="2038808" y="2773833"/>
              <a:chExt cx="3553989" cy="3850227"/>
            </a:xfrm>
          </p:grpSpPr>
          <p:sp>
            <p:nvSpPr>
              <p:cNvPr id="33" name="Donut 32"/>
              <p:cNvSpPr/>
              <p:nvPr/>
            </p:nvSpPr>
            <p:spPr>
              <a:xfrm>
                <a:off x="2038808" y="2974348"/>
                <a:ext cx="1080680" cy="1180831"/>
              </a:xfrm>
              <a:prstGeom prst="donut">
                <a:avLst>
                  <a:gd name="adj" fmla="val 4302"/>
                </a:avLst>
              </a:prstGeom>
              <a:solidFill>
                <a:srgbClr val="660066"/>
              </a:solidFill>
              <a:ln>
                <a:solidFill>
                  <a:srgbClr val="66006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Donut 33"/>
              <p:cNvSpPr/>
              <p:nvPr/>
            </p:nvSpPr>
            <p:spPr>
              <a:xfrm>
                <a:off x="3542848" y="2773833"/>
                <a:ext cx="976836" cy="991452"/>
              </a:xfrm>
              <a:prstGeom prst="donut">
                <a:avLst>
                  <a:gd name="adj" fmla="val 4302"/>
                </a:avLst>
              </a:prstGeom>
              <a:solidFill>
                <a:srgbClr val="660066"/>
              </a:solidFill>
              <a:ln>
                <a:solidFill>
                  <a:srgbClr val="66006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Donut 34"/>
              <p:cNvSpPr/>
              <p:nvPr/>
            </p:nvSpPr>
            <p:spPr>
              <a:xfrm>
                <a:off x="4010770" y="3713605"/>
                <a:ext cx="846717" cy="775772"/>
              </a:xfrm>
              <a:prstGeom prst="donut">
                <a:avLst>
                  <a:gd name="adj" fmla="val 4302"/>
                </a:avLst>
              </a:prstGeom>
              <a:solidFill>
                <a:srgbClr val="660066"/>
              </a:solidFill>
              <a:ln>
                <a:solidFill>
                  <a:srgbClr val="66006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6" name="Donut 35"/>
              <p:cNvSpPr/>
              <p:nvPr/>
            </p:nvSpPr>
            <p:spPr>
              <a:xfrm>
                <a:off x="3943924" y="4723777"/>
                <a:ext cx="1648873" cy="1020850"/>
              </a:xfrm>
              <a:prstGeom prst="donut">
                <a:avLst>
                  <a:gd name="adj" fmla="val 4302"/>
                </a:avLst>
              </a:prstGeom>
              <a:solidFill>
                <a:srgbClr val="660066"/>
              </a:solidFill>
              <a:ln>
                <a:solidFill>
                  <a:srgbClr val="66006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7" name="Donut 36"/>
              <p:cNvSpPr/>
              <p:nvPr/>
            </p:nvSpPr>
            <p:spPr>
              <a:xfrm>
                <a:off x="4207734" y="5603210"/>
                <a:ext cx="1024975" cy="1020850"/>
              </a:xfrm>
              <a:prstGeom prst="donut">
                <a:avLst>
                  <a:gd name="adj" fmla="val 4302"/>
                </a:avLst>
              </a:prstGeom>
              <a:solidFill>
                <a:srgbClr val="660066"/>
              </a:solidFill>
              <a:ln>
                <a:solidFill>
                  <a:srgbClr val="66006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5" name="Group 44"/>
          <p:cNvGrpSpPr/>
          <p:nvPr/>
        </p:nvGrpSpPr>
        <p:grpSpPr>
          <a:xfrm>
            <a:off x="4401279" y="769221"/>
            <a:ext cx="4174157" cy="6142775"/>
            <a:chOff x="4401279" y="769221"/>
            <a:chExt cx="4174157" cy="6142775"/>
          </a:xfrm>
        </p:grpSpPr>
        <p:pic>
          <p:nvPicPr>
            <p:cNvPr id="2" name="Picture 50" descr="BSC_chamber_HEPI_ISI_quad_small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014142" y="4759763"/>
              <a:ext cx="2152233" cy="2152233"/>
            </a:xfrm>
            <a:prstGeom prst="rect">
              <a:avLst/>
            </a:prstGeom>
            <a:noFill/>
          </p:spPr>
        </p:pic>
        <p:grpSp>
          <p:nvGrpSpPr>
            <p:cNvPr id="9" name="Group 22"/>
            <p:cNvGrpSpPr/>
            <p:nvPr/>
          </p:nvGrpSpPr>
          <p:grpSpPr>
            <a:xfrm>
              <a:off x="6133203" y="975668"/>
              <a:ext cx="2219784" cy="1350171"/>
              <a:chOff x="-490789" y="1447800"/>
              <a:chExt cx="2219784" cy="135017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0" y="1447800"/>
                <a:ext cx="15568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BSC Chambers</a:t>
                </a:r>
                <a:endParaRPr lang="en-US" b="1" dirty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30731" y="1960235"/>
                <a:ext cx="16982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Double Stage ISI</a:t>
                </a:r>
                <a:endParaRPr lang="en-US" dirty="0"/>
              </a:p>
            </p:txBody>
          </p:sp>
          <p:sp>
            <p:nvSpPr>
              <p:cNvPr id="14" name="Right Arrow 13"/>
              <p:cNvSpPr/>
              <p:nvPr/>
            </p:nvSpPr>
            <p:spPr>
              <a:xfrm>
                <a:off x="-490789" y="2527119"/>
                <a:ext cx="474171" cy="216932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164967" y="2428639"/>
                <a:ext cx="13516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3000 at 1 Hz</a:t>
                </a:r>
                <a:endParaRPr lang="en-US" dirty="0"/>
              </a:p>
            </p:txBody>
          </p:sp>
          <p:sp>
            <p:nvSpPr>
              <p:cNvPr id="21" name="Right Arrow 20"/>
              <p:cNvSpPr/>
              <p:nvPr/>
            </p:nvSpPr>
            <p:spPr>
              <a:xfrm>
                <a:off x="-487652" y="2058715"/>
                <a:ext cx="474171" cy="216932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4" name="Group 43"/>
            <p:cNvGrpSpPr/>
            <p:nvPr/>
          </p:nvGrpSpPr>
          <p:grpSpPr>
            <a:xfrm>
              <a:off x="4401279" y="769221"/>
              <a:ext cx="4174157" cy="3519638"/>
              <a:chOff x="4401279" y="769221"/>
              <a:chExt cx="4174157" cy="3519638"/>
            </a:xfrm>
          </p:grpSpPr>
          <p:sp>
            <p:nvSpPr>
              <p:cNvPr id="38" name="Donut 37"/>
              <p:cNvSpPr/>
              <p:nvPr/>
            </p:nvSpPr>
            <p:spPr>
              <a:xfrm>
                <a:off x="4401279" y="769221"/>
                <a:ext cx="1370346" cy="969168"/>
              </a:xfrm>
              <a:prstGeom prst="donut">
                <a:avLst>
                  <a:gd name="adj" fmla="val 3794"/>
                </a:avLst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9" name="Donut 38"/>
              <p:cNvSpPr/>
              <p:nvPr/>
            </p:nvSpPr>
            <p:spPr>
              <a:xfrm>
                <a:off x="4463978" y="2395076"/>
                <a:ext cx="1295933" cy="943332"/>
              </a:xfrm>
              <a:prstGeom prst="donut">
                <a:avLst>
                  <a:gd name="adj" fmla="val 3794"/>
                </a:avLst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0" name="Donut 39"/>
              <p:cNvSpPr/>
              <p:nvPr/>
            </p:nvSpPr>
            <p:spPr>
              <a:xfrm>
                <a:off x="4672084" y="3330828"/>
                <a:ext cx="842725" cy="861796"/>
              </a:xfrm>
              <a:prstGeom prst="donut">
                <a:avLst>
                  <a:gd name="adj" fmla="val 3427"/>
                </a:avLst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1" name="Donut 40"/>
              <p:cNvSpPr/>
              <p:nvPr/>
            </p:nvSpPr>
            <p:spPr>
              <a:xfrm>
                <a:off x="5637779" y="3030051"/>
                <a:ext cx="913146" cy="1258808"/>
              </a:xfrm>
              <a:prstGeom prst="donut">
                <a:avLst>
                  <a:gd name="adj" fmla="val 3794"/>
                </a:avLst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2" name="Donut 41"/>
              <p:cNvSpPr/>
              <p:nvPr/>
            </p:nvSpPr>
            <p:spPr>
              <a:xfrm>
                <a:off x="7383346" y="3060376"/>
                <a:ext cx="1192090" cy="1147410"/>
              </a:xfrm>
              <a:prstGeom prst="donut">
                <a:avLst>
                  <a:gd name="adj" fmla="val 3794"/>
                </a:avLst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LIGO-G0900141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Jeffrey Kissel, March 19, 2009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1154B-8F42-B64A-9192-DF7C1D33A332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8" name="Picture 7" descr="eLIGOHAMChamber_withISI_cropped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1692" y="1041939"/>
            <a:ext cx="4492548" cy="3701942"/>
          </a:xfrm>
          <a:prstGeom prst="rect">
            <a:avLst/>
          </a:prstGeom>
        </p:spPr>
      </p:pic>
      <p:pic>
        <p:nvPicPr>
          <p:cNvPr id="10" name="Picture 9" descr="H1HAM6_3doorsdow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3157" y="2703032"/>
            <a:ext cx="5112351" cy="3558293"/>
          </a:xfrm>
          <a:prstGeom prst="rect">
            <a:avLst/>
          </a:prstGeom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838200" y="-7938"/>
            <a:ext cx="7620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Enhanced LIGO </a:t>
            </a:r>
            <a:r>
              <a:rPr lang="en-US" sz="2400" dirty="0" smtClean="0"/>
              <a:t>Seismic Isolation</a:t>
            </a:r>
          </a:p>
          <a:p>
            <a:pPr algn="ctr"/>
            <a:r>
              <a:rPr lang="en-US" sz="2000" dirty="0" smtClean="0">
                <a:solidFill>
                  <a:srgbClr val="000000"/>
                </a:solidFill>
              </a:rPr>
              <a:t>In-vacuum Seismic Isolation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5124645" y="894588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C800"/>
                </a:solidFill>
              </a:rPr>
              <a:t>L1</a:t>
            </a:r>
            <a:r>
              <a:rPr lang="en-US" sz="2400" dirty="0" smtClean="0">
                <a:solidFill>
                  <a:srgbClr val="00FF00"/>
                </a:solidFill>
              </a:rPr>
              <a:t> </a:t>
            </a:r>
            <a:r>
              <a:rPr lang="en-US" sz="2400" dirty="0" smtClean="0">
                <a:solidFill>
                  <a:srgbClr val="660066"/>
                </a:solidFill>
              </a:rPr>
              <a:t>HAM ISI </a:t>
            </a:r>
            <a:r>
              <a:rPr lang="en-US" sz="2400" dirty="0" smtClean="0">
                <a:solidFill>
                  <a:srgbClr val="000000"/>
                </a:solidFill>
              </a:rPr>
              <a:t>built and installed Feb/</a:t>
            </a:r>
            <a:r>
              <a:rPr lang="en-US" sz="2400" dirty="0" smtClean="0"/>
              <a:t>Mar ‘08</a:t>
            </a:r>
            <a:endParaRPr lang="en-US" sz="2400" dirty="0">
              <a:solidFill>
                <a:srgbClr val="00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17974" y="1762313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H1</a:t>
            </a:r>
            <a:r>
              <a:rPr lang="en-US" sz="2400" dirty="0" smtClean="0">
                <a:solidFill>
                  <a:srgbClr val="00FF00"/>
                </a:solidFill>
              </a:rPr>
              <a:t> </a:t>
            </a:r>
            <a:r>
              <a:rPr lang="en-US" sz="2400" dirty="0" smtClean="0">
                <a:solidFill>
                  <a:srgbClr val="660066"/>
                </a:solidFill>
              </a:rPr>
              <a:t>HAM ISI </a:t>
            </a:r>
            <a:r>
              <a:rPr lang="en-US" sz="2400" dirty="0" smtClean="0">
                <a:solidFill>
                  <a:srgbClr val="000000"/>
                </a:solidFill>
              </a:rPr>
              <a:t>built and installed Apr/</a:t>
            </a:r>
            <a:r>
              <a:rPr lang="en-US" sz="2400" dirty="0" smtClean="0"/>
              <a:t>May 2008</a:t>
            </a:r>
            <a:endParaRPr lang="en-US" sz="2400" dirty="0">
              <a:solidFill>
                <a:srgbClr val="00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7918" y="5605605"/>
            <a:ext cx="36307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C800"/>
                </a:solidFill>
              </a:rPr>
              <a:t>L1</a:t>
            </a:r>
            <a:r>
              <a:rPr lang="en-US" sz="2400" dirty="0" smtClean="0">
                <a:solidFill>
                  <a:srgbClr val="00FF00"/>
                </a:solidFill>
              </a:rPr>
              <a:t> </a:t>
            </a:r>
            <a:r>
              <a:rPr lang="en-US" sz="2400" dirty="0" smtClean="0">
                <a:solidFill>
                  <a:srgbClr val="660066"/>
                </a:solidFill>
              </a:rPr>
              <a:t>HAM ISI </a:t>
            </a:r>
            <a:r>
              <a:rPr lang="en-US" sz="2400" dirty="0" smtClean="0">
                <a:solidFill>
                  <a:srgbClr val="000000"/>
                </a:solidFill>
              </a:rPr>
              <a:t> commissioning Sep/Oct</a:t>
            </a:r>
            <a:r>
              <a:rPr lang="en-US" sz="2400" dirty="0" smtClean="0"/>
              <a:t> ’08 and Jan ‘09 </a:t>
            </a:r>
            <a:endParaRPr lang="en-US" sz="2400" dirty="0">
              <a:solidFill>
                <a:srgbClr val="00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8347" y="4781004"/>
            <a:ext cx="36307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H1</a:t>
            </a:r>
            <a:r>
              <a:rPr lang="en-US" sz="2400" dirty="0" smtClean="0">
                <a:solidFill>
                  <a:srgbClr val="00FF00"/>
                </a:solidFill>
              </a:rPr>
              <a:t> </a:t>
            </a:r>
            <a:r>
              <a:rPr lang="en-US" sz="2400" dirty="0" smtClean="0">
                <a:solidFill>
                  <a:srgbClr val="660066"/>
                </a:solidFill>
              </a:rPr>
              <a:t>HAM ISI </a:t>
            </a:r>
            <a:r>
              <a:rPr lang="en-US" sz="2400" dirty="0" smtClean="0">
                <a:solidFill>
                  <a:srgbClr val="000000"/>
                </a:solidFill>
              </a:rPr>
              <a:t> commissioning June</a:t>
            </a:r>
            <a:r>
              <a:rPr lang="en-US" sz="2400" dirty="0" smtClean="0"/>
              <a:t> ‘08 and Feb/Mar ‘09</a:t>
            </a:r>
            <a:endParaRPr lang="en-US" sz="2400" dirty="0">
              <a:solidFill>
                <a:srgbClr val="00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5785727" y="719174"/>
            <a:ext cx="3358273" cy="3384232"/>
            <a:chOff x="3851275" y="1344303"/>
            <a:chExt cx="5216525" cy="4978545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16200000">
              <a:off x="4017963" y="1198562"/>
              <a:ext cx="4883150" cy="5216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6" name="Group 38"/>
            <p:cNvGrpSpPr>
              <a:grpSpLocks/>
            </p:cNvGrpSpPr>
            <p:nvPr/>
          </p:nvGrpSpPr>
          <p:grpSpPr bwMode="auto">
            <a:xfrm>
              <a:off x="6096000" y="2438399"/>
              <a:ext cx="1447800" cy="1833563"/>
              <a:chOff x="6096000" y="2438400"/>
              <a:chExt cx="1447800" cy="1833265"/>
            </a:xfrm>
          </p:grpSpPr>
          <p:grpSp>
            <p:nvGrpSpPr>
              <p:cNvPr id="34" name="Group 25"/>
              <p:cNvGrpSpPr>
                <a:grpSpLocks/>
              </p:cNvGrpSpPr>
              <p:nvPr/>
            </p:nvGrpSpPr>
            <p:grpSpPr bwMode="auto">
              <a:xfrm>
                <a:off x="6324598" y="2514590"/>
                <a:ext cx="1219200" cy="1371376"/>
                <a:chOff x="6477000" y="2057385"/>
                <a:chExt cx="1828800" cy="1828502"/>
              </a:xfrm>
            </p:grpSpPr>
            <p:cxnSp>
              <p:nvCxnSpPr>
                <p:cNvPr id="38" name="Straight Arrow Connector 37"/>
                <p:cNvCxnSpPr/>
                <p:nvPr/>
              </p:nvCxnSpPr>
              <p:spPr>
                <a:xfrm rot="16200000" flipV="1">
                  <a:off x="5873477" y="2813307"/>
                  <a:ext cx="1523752" cy="11907"/>
                </a:xfrm>
                <a:prstGeom prst="straightConnector1">
                  <a:avLst/>
                </a:prstGeom>
                <a:ln w="57150" cmpd="sng">
                  <a:solidFill>
                    <a:schemeClr val="tx1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Arrow Connector 38"/>
                <p:cNvCxnSpPr/>
                <p:nvPr/>
              </p:nvCxnSpPr>
              <p:spPr>
                <a:xfrm>
                  <a:off x="6781800" y="3722931"/>
                  <a:ext cx="1524000" cy="10581"/>
                </a:xfrm>
                <a:prstGeom prst="straightConnector1">
                  <a:avLst/>
                </a:prstGeom>
                <a:ln w="57150" cmpd="sng">
                  <a:solidFill>
                    <a:schemeClr val="tx1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0" name="Group 22"/>
                <p:cNvGrpSpPr>
                  <a:grpSpLocks/>
                </p:cNvGrpSpPr>
                <p:nvPr/>
              </p:nvGrpSpPr>
              <p:grpSpPr bwMode="auto">
                <a:xfrm>
                  <a:off x="6477000" y="3581136"/>
                  <a:ext cx="304800" cy="304751"/>
                  <a:chOff x="1524000" y="987894"/>
                  <a:chExt cx="3200400" cy="3123694"/>
                </a:xfrm>
              </p:grpSpPr>
              <p:sp>
                <p:nvSpPr>
                  <p:cNvPr id="41" name="Donut 40"/>
                  <p:cNvSpPr/>
                  <p:nvPr/>
                </p:nvSpPr>
                <p:spPr>
                  <a:xfrm>
                    <a:off x="1524000" y="987894"/>
                    <a:ext cx="3200400" cy="3123694"/>
                  </a:xfrm>
                  <a:prstGeom prst="donut">
                    <a:avLst>
                      <a:gd name="adj" fmla="val 5402"/>
                    </a:avLst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2" name="Oval 41"/>
                  <p:cNvSpPr/>
                  <p:nvPr/>
                </p:nvSpPr>
                <p:spPr>
                  <a:xfrm>
                    <a:off x="2899180" y="2289434"/>
                    <a:ext cx="450056" cy="455546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</p:grpSp>
          </p:grpSp>
          <p:sp>
            <p:nvSpPr>
              <p:cNvPr id="35" name="TextBox 26"/>
              <p:cNvSpPr txBox="1">
                <a:spLocks noChangeArrowheads="1"/>
              </p:cNvSpPr>
              <p:nvPr/>
            </p:nvSpPr>
            <p:spPr bwMode="auto">
              <a:xfrm>
                <a:off x="7086600" y="3810000"/>
                <a:ext cx="457200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b="1"/>
                  <a:t>X</a:t>
                </a:r>
              </a:p>
            </p:txBody>
          </p:sp>
          <p:sp>
            <p:nvSpPr>
              <p:cNvPr id="36" name="TextBox 27"/>
              <p:cNvSpPr txBox="1">
                <a:spLocks noChangeArrowheads="1"/>
              </p:cNvSpPr>
              <p:nvPr/>
            </p:nvSpPr>
            <p:spPr bwMode="auto">
              <a:xfrm>
                <a:off x="6477000" y="2438400"/>
                <a:ext cx="457200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b="1"/>
                  <a:t>Y</a:t>
                </a:r>
              </a:p>
            </p:txBody>
          </p:sp>
          <p:sp>
            <p:nvSpPr>
              <p:cNvPr id="37" name="TextBox 28"/>
              <p:cNvSpPr txBox="1">
                <a:spLocks noChangeArrowheads="1"/>
              </p:cNvSpPr>
              <p:nvPr/>
            </p:nvSpPr>
            <p:spPr bwMode="auto">
              <a:xfrm>
                <a:off x="6096000" y="3805535"/>
                <a:ext cx="457200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b="1"/>
                  <a:t>Z</a:t>
                </a:r>
              </a:p>
            </p:txBody>
          </p:sp>
        </p:grpSp>
        <p:grpSp>
          <p:nvGrpSpPr>
            <p:cNvPr id="27" name="Group 35"/>
            <p:cNvGrpSpPr>
              <a:grpSpLocks/>
            </p:cNvGrpSpPr>
            <p:nvPr/>
          </p:nvGrpSpPr>
          <p:grpSpPr bwMode="auto">
            <a:xfrm>
              <a:off x="4053649" y="1344303"/>
              <a:ext cx="4944304" cy="4978545"/>
              <a:chOff x="4053973" y="1344795"/>
              <a:chExt cx="4944453" cy="4978075"/>
            </a:xfrm>
          </p:grpSpPr>
          <p:sp>
            <p:nvSpPr>
              <p:cNvPr id="28" name="Donut 27"/>
              <p:cNvSpPr/>
              <p:nvPr/>
            </p:nvSpPr>
            <p:spPr>
              <a:xfrm rot="19961453">
                <a:off x="7307688" y="1500661"/>
                <a:ext cx="1690738" cy="3038186"/>
              </a:xfrm>
              <a:prstGeom prst="donut">
                <a:avLst>
                  <a:gd name="adj" fmla="val 1983"/>
                </a:avLst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Donut 28"/>
              <p:cNvSpPr/>
              <p:nvPr/>
            </p:nvSpPr>
            <p:spPr>
              <a:xfrm rot="1756894">
                <a:off x="4053973" y="1344795"/>
                <a:ext cx="1739874" cy="2888974"/>
              </a:xfrm>
              <a:prstGeom prst="donut">
                <a:avLst>
                  <a:gd name="adj" fmla="val 1983"/>
                </a:avLst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Donut 29"/>
              <p:cNvSpPr/>
              <p:nvPr/>
            </p:nvSpPr>
            <p:spPr>
              <a:xfrm rot="5400000">
                <a:off x="5487742" y="4113975"/>
                <a:ext cx="1598302" cy="2819487"/>
              </a:xfrm>
              <a:prstGeom prst="donut">
                <a:avLst>
                  <a:gd name="adj" fmla="val 1983"/>
                </a:avLst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TextBox 32"/>
              <p:cNvSpPr txBox="1">
                <a:spLocks noChangeArrowheads="1"/>
              </p:cNvSpPr>
              <p:nvPr/>
            </p:nvSpPr>
            <p:spPr bwMode="auto">
              <a:xfrm>
                <a:off x="7848600" y="2738735"/>
                <a:ext cx="758079" cy="5432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b="1" dirty="0"/>
                  <a:t>#1</a:t>
                </a:r>
              </a:p>
            </p:txBody>
          </p:sp>
          <p:sp>
            <p:nvSpPr>
              <p:cNvPr id="32" name="TextBox 33"/>
              <p:cNvSpPr txBox="1">
                <a:spLocks noChangeArrowheads="1"/>
              </p:cNvSpPr>
              <p:nvPr/>
            </p:nvSpPr>
            <p:spPr bwMode="auto">
              <a:xfrm>
                <a:off x="4724400" y="2590800"/>
                <a:ext cx="729083" cy="5432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b="1"/>
                  <a:t>#2</a:t>
                </a:r>
              </a:p>
            </p:txBody>
          </p:sp>
          <p:sp>
            <p:nvSpPr>
              <p:cNvPr id="33" name="TextBox 34"/>
              <p:cNvSpPr txBox="1">
                <a:spLocks noChangeArrowheads="1"/>
              </p:cNvSpPr>
              <p:nvPr/>
            </p:nvSpPr>
            <p:spPr bwMode="auto">
              <a:xfrm>
                <a:off x="6248400" y="5329535"/>
                <a:ext cx="891284" cy="5432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b="1" dirty="0"/>
                  <a:t>#3</a:t>
                </a:r>
              </a:p>
            </p:txBody>
          </p:sp>
        </p:grpSp>
      </p:grpSp>
      <p:sp>
        <p:nvSpPr>
          <p:cNvPr id="65538" name="Text Box 2"/>
          <p:cNvSpPr txBox="1">
            <a:spLocks noChangeArrowheads="1"/>
          </p:cNvSpPr>
          <p:nvPr/>
        </p:nvSpPr>
        <p:spPr bwMode="auto">
          <a:xfrm>
            <a:off x="1524000" y="-54352"/>
            <a:ext cx="59436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/>
              <a:t>The </a:t>
            </a:r>
            <a:r>
              <a:rPr lang="en-US" sz="3200" dirty="0">
                <a:solidFill>
                  <a:srgbClr val="660066"/>
                </a:solidFill>
              </a:rPr>
              <a:t>HAM ISI</a:t>
            </a:r>
            <a:endParaRPr lang="en-US" sz="3200" dirty="0" smtClean="0">
              <a:solidFill>
                <a:srgbClr val="660066"/>
              </a:solidFill>
            </a:endParaRPr>
          </a:p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Active Components </a:t>
            </a:r>
            <a:r>
              <a:rPr lang="en-US" sz="2000" dirty="0" smtClean="0">
                <a:solidFill>
                  <a:srgbClr val="000000"/>
                </a:solidFill>
              </a:rPr>
              <a:t>– </a:t>
            </a:r>
            <a:r>
              <a:rPr lang="en-US" sz="2000" dirty="0" smtClean="0"/>
              <a:t>Refresher!</a:t>
            </a:r>
            <a:endParaRPr lang="en-US" sz="2000" dirty="0"/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381000" y="4191416"/>
            <a:ext cx="3429000" cy="2209800"/>
            <a:chOff x="2209800" y="4427863"/>
            <a:chExt cx="3657600" cy="2430136"/>
          </a:xfrm>
        </p:grpSpPr>
        <p:pic>
          <p:nvPicPr>
            <p:cNvPr id="65547" name="Picture 6" descr="HAM6ISI-LLO_Build-187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209800" y="4427863"/>
              <a:ext cx="3657600" cy="2430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Donut 6"/>
            <p:cNvSpPr/>
            <p:nvPr/>
          </p:nvSpPr>
          <p:spPr>
            <a:xfrm>
              <a:off x="4419600" y="5943722"/>
              <a:ext cx="990600" cy="761897"/>
            </a:xfrm>
            <a:prstGeom prst="donut">
              <a:avLst>
                <a:gd name="adj" fmla="val 2261"/>
              </a:avLst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Donut 7"/>
            <p:cNvSpPr/>
            <p:nvPr/>
          </p:nvSpPr>
          <p:spPr>
            <a:xfrm>
              <a:off x="4343400" y="4724686"/>
              <a:ext cx="1066800" cy="1447605"/>
            </a:xfrm>
            <a:prstGeom prst="donut">
              <a:avLst>
                <a:gd name="adj" fmla="val 2261"/>
              </a:avLst>
            </a:prstGeom>
            <a:solidFill>
              <a:srgbClr val="FF6600"/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Donut 8"/>
            <p:cNvSpPr/>
            <p:nvPr/>
          </p:nvSpPr>
          <p:spPr>
            <a:xfrm>
              <a:off x="2514600" y="4648496"/>
              <a:ext cx="1905000" cy="1599985"/>
            </a:xfrm>
            <a:prstGeom prst="donut">
              <a:avLst>
                <a:gd name="adj" fmla="val 2261"/>
              </a:avLst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Group 17"/>
          <p:cNvGrpSpPr/>
          <p:nvPr/>
        </p:nvGrpSpPr>
        <p:grpSpPr>
          <a:xfrm>
            <a:off x="2079325" y="1066800"/>
            <a:ext cx="1771650" cy="2884488"/>
            <a:chOff x="76200" y="1066800"/>
            <a:chExt cx="1771650" cy="2884488"/>
          </a:xfrm>
        </p:grpSpPr>
        <p:pic>
          <p:nvPicPr>
            <p:cNvPr id="65539" name="Picture 8" descr="GS-13 New Open Pod Upright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6200" y="1066800"/>
              <a:ext cx="1771650" cy="2362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152400" y="3581400"/>
              <a:ext cx="1676400" cy="36988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800" dirty="0">
                  <a:solidFill>
                    <a:srgbClr val="008000"/>
                  </a:solidFill>
                </a:rPr>
                <a:t>Inertial Sensor</a:t>
              </a:r>
            </a:p>
          </p:txBody>
        </p:sp>
      </p:grpSp>
      <p:grpSp>
        <p:nvGrpSpPr>
          <p:cNvPr id="4" name="Group 16"/>
          <p:cNvGrpSpPr/>
          <p:nvPr/>
        </p:nvGrpSpPr>
        <p:grpSpPr>
          <a:xfrm>
            <a:off x="3581830" y="1066801"/>
            <a:ext cx="2819400" cy="2884487"/>
            <a:chOff x="1752600" y="1066801"/>
            <a:chExt cx="2819400" cy="2884487"/>
          </a:xfrm>
        </p:grpSpPr>
        <p:pic>
          <p:nvPicPr>
            <p:cNvPr id="65541" name="Picture 6" descr="HAM6ISI-LLO_Build-19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133600" y="1066801"/>
              <a:ext cx="1752599" cy="2362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1752600" y="3581400"/>
              <a:ext cx="2819400" cy="36988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800" dirty="0">
                  <a:solidFill>
                    <a:srgbClr val="FF6600"/>
                  </a:solidFill>
                </a:rPr>
                <a:t>Electromagnetic Actuator</a:t>
              </a:r>
            </a:p>
          </p:txBody>
        </p:sp>
      </p:grpSp>
      <p:grpSp>
        <p:nvGrpSpPr>
          <p:cNvPr id="5" name="Group 15"/>
          <p:cNvGrpSpPr/>
          <p:nvPr/>
        </p:nvGrpSpPr>
        <p:grpSpPr>
          <a:xfrm>
            <a:off x="0" y="1077912"/>
            <a:ext cx="2133600" cy="2873376"/>
            <a:chOff x="4572000" y="1066800"/>
            <a:chExt cx="2133600" cy="2873376"/>
          </a:xfrm>
        </p:grpSpPr>
        <p:pic>
          <p:nvPicPr>
            <p:cNvPr id="65540" name="Picture 5" descr="HAM6ISI-LLO_Build-174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760913" y="1066800"/>
              <a:ext cx="1792287" cy="2351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5545" name="TextBox 12"/>
            <p:cNvSpPr txBox="1">
              <a:spLocks noChangeArrowheads="1"/>
            </p:cNvSpPr>
            <p:nvPr/>
          </p:nvSpPr>
          <p:spPr bwMode="auto">
            <a:xfrm>
              <a:off x="4572000" y="3570288"/>
              <a:ext cx="213360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800" dirty="0">
                  <a:solidFill>
                    <a:srgbClr val="0000FF"/>
                  </a:solidFill>
                </a:rPr>
                <a:t>Displacement Sensor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191000" y="4049456"/>
            <a:ext cx="4724400" cy="238526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Aft>
                <a:spcPts val="600"/>
              </a:spcAft>
              <a:buFont typeface="Arial"/>
              <a:buChar char="•"/>
              <a:defRPr/>
            </a:pPr>
            <a:r>
              <a:rPr lang="en-US" dirty="0"/>
              <a:t> </a:t>
            </a:r>
            <a:r>
              <a:rPr lang="en-US" dirty="0">
                <a:solidFill>
                  <a:srgbClr val="0000FF"/>
                </a:solidFill>
              </a:rPr>
              <a:t>Displacement sensors </a:t>
            </a:r>
            <a:r>
              <a:rPr lang="en-US" sz="1600" dirty="0"/>
              <a:t>provide alignment and low frequency information</a:t>
            </a:r>
          </a:p>
          <a:p>
            <a:pPr>
              <a:spcAft>
                <a:spcPts val="600"/>
              </a:spcAft>
              <a:buFont typeface="Arial"/>
              <a:buChar char="•"/>
              <a:defRPr/>
            </a:pPr>
            <a:r>
              <a:rPr lang="en-US" sz="1600" dirty="0"/>
              <a:t> </a:t>
            </a:r>
            <a:r>
              <a:rPr lang="en-US" dirty="0">
                <a:solidFill>
                  <a:srgbClr val="008000"/>
                </a:solidFill>
              </a:rPr>
              <a:t>Inertial Sensors </a:t>
            </a:r>
            <a:r>
              <a:rPr lang="en-US" sz="1600" dirty="0"/>
              <a:t>(Geophones) provide high frequency information</a:t>
            </a:r>
          </a:p>
          <a:p>
            <a:pPr>
              <a:spcAft>
                <a:spcPts val="600"/>
              </a:spcAft>
              <a:buFont typeface="Arial"/>
              <a:buChar char="•"/>
              <a:defRPr/>
            </a:pPr>
            <a:r>
              <a:rPr lang="en-US" sz="1600" dirty="0"/>
              <a:t> </a:t>
            </a:r>
            <a:r>
              <a:rPr lang="en-US" dirty="0">
                <a:solidFill>
                  <a:srgbClr val="FF6600"/>
                </a:solidFill>
              </a:rPr>
              <a:t>Electromagnetic actuators </a:t>
            </a:r>
            <a:r>
              <a:rPr lang="en-US" sz="1600" dirty="0"/>
              <a:t>provide drive and control of the table at all frequencies</a:t>
            </a:r>
          </a:p>
          <a:p>
            <a:pPr>
              <a:spcAft>
                <a:spcPts val="600"/>
              </a:spcAft>
              <a:buFont typeface="Arial"/>
              <a:buChar char="•"/>
              <a:defRPr/>
            </a:pPr>
            <a:r>
              <a:rPr lang="en-US" sz="1600" dirty="0"/>
              <a:t> Six sensor clusters mounted symmetrically on the table, one of each of the above in each cluster</a:t>
            </a:r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LIGO-G0900141</a:t>
            </a:r>
            <a:endParaRPr lang="en-US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1154B-8F42-B64A-9192-DF7C1D33A332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Jeffrey Kissel, March 19, 2009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9" name="Straight Connector 458"/>
          <p:cNvCxnSpPr/>
          <p:nvPr/>
        </p:nvCxnSpPr>
        <p:spPr>
          <a:xfrm>
            <a:off x="381000" y="5405438"/>
            <a:ext cx="3657600" cy="1587"/>
          </a:xfrm>
          <a:prstGeom prst="line">
            <a:avLst/>
          </a:prstGeom>
          <a:ln w="508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381000" y="2241439"/>
            <a:ext cx="1524000" cy="1588"/>
          </a:xfrm>
          <a:prstGeom prst="line">
            <a:avLst/>
          </a:prstGeom>
          <a:ln w="508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701" name="Picture 4" descr="STS-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595621" y="5669326"/>
            <a:ext cx="823912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Straight Connector 16"/>
          <p:cNvCxnSpPr/>
          <p:nvPr/>
        </p:nvCxnSpPr>
        <p:spPr>
          <a:xfrm>
            <a:off x="4953000" y="2465388"/>
            <a:ext cx="609600" cy="1588"/>
          </a:xfrm>
          <a:prstGeom prst="line">
            <a:avLst/>
          </a:prstGeom>
          <a:ln w="76200">
            <a:solidFill>
              <a:srgbClr val="CC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719888" y="2465388"/>
            <a:ext cx="457200" cy="1587"/>
          </a:xfrm>
          <a:prstGeom prst="line">
            <a:avLst/>
          </a:prstGeom>
          <a:ln w="76200">
            <a:solidFill>
              <a:srgbClr val="E3AB1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r 20"/>
          <p:cNvSpPr/>
          <p:nvPr/>
        </p:nvSpPr>
        <p:spPr>
          <a:xfrm>
            <a:off x="3124200" y="2087708"/>
            <a:ext cx="304800" cy="285750"/>
          </a:xfrm>
          <a:prstGeom prst="flowChartOr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23" name="Shape 22"/>
          <p:cNvCxnSpPr>
            <a:stCxn id="29701" idx="3"/>
          </p:cNvCxnSpPr>
          <p:nvPr/>
        </p:nvCxnSpPr>
        <p:spPr>
          <a:xfrm rot="10800000">
            <a:off x="178257" y="1281089"/>
            <a:ext cx="417365" cy="4812101"/>
          </a:xfrm>
          <a:prstGeom prst="bentConnector2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hape 24"/>
          <p:cNvCxnSpPr>
            <a:stCxn id="469" idx="3"/>
            <a:endCxn id="21" idx="0"/>
          </p:cNvCxnSpPr>
          <p:nvPr/>
        </p:nvCxnSpPr>
        <p:spPr>
          <a:xfrm>
            <a:off x="2133600" y="1280672"/>
            <a:ext cx="1143000" cy="807036"/>
          </a:xfrm>
          <a:prstGeom prst="bentConnector2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/>
          <p:nvPr/>
        </p:nvCxnSpPr>
        <p:spPr>
          <a:xfrm rot="10800000">
            <a:off x="814128" y="2887579"/>
            <a:ext cx="2919673" cy="2230522"/>
          </a:xfrm>
          <a:prstGeom prst="bentConnector3">
            <a:avLst>
              <a:gd name="adj1" fmla="val 100563"/>
            </a:avLst>
          </a:prstGeom>
          <a:ln w="50800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endCxn id="15" idx="1"/>
          </p:cNvCxnSpPr>
          <p:nvPr/>
        </p:nvCxnSpPr>
        <p:spPr>
          <a:xfrm>
            <a:off x="803272" y="2898435"/>
            <a:ext cx="3859216" cy="1066395"/>
          </a:xfrm>
          <a:prstGeom prst="bentConnector3">
            <a:avLst>
              <a:gd name="adj1" fmla="val 16528"/>
            </a:avLst>
          </a:prstGeom>
          <a:ln w="50800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1219200" y="2900155"/>
            <a:ext cx="2452688" cy="1587"/>
          </a:xfrm>
          <a:prstGeom prst="line">
            <a:avLst/>
          </a:prstGeom>
          <a:ln w="50800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hape 56"/>
          <p:cNvCxnSpPr>
            <a:endCxn id="20" idx="4"/>
          </p:cNvCxnSpPr>
          <p:nvPr/>
        </p:nvCxnSpPr>
        <p:spPr>
          <a:xfrm flipV="1">
            <a:off x="5805488" y="2608263"/>
            <a:ext cx="2667000" cy="1290637"/>
          </a:xfrm>
          <a:prstGeom prst="bentConnector2">
            <a:avLst/>
          </a:prstGeom>
          <a:ln w="50800">
            <a:solidFill>
              <a:srgbClr val="28EB7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endCxn id="20" idx="2"/>
          </p:cNvCxnSpPr>
          <p:nvPr/>
        </p:nvCxnSpPr>
        <p:spPr>
          <a:xfrm>
            <a:off x="8015288" y="2465388"/>
            <a:ext cx="304800" cy="1587"/>
          </a:xfrm>
          <a:prstGeom prst="line">
            <a:avLst/>
          </a:prstGeom>
          <a:ln w="50800">
            <a:solidFill>
              <a:srgbClr val="E3AB1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hape 60"/>
          <p:cNvCxnSpPr>
            <a:stCxn id="20" idx="6"/>
          </p:cNvCxnSpPr>
          <p:nvPr/>
        </p:nvCxnSpPr>
        <p:spPr>
          <a:xfrm>
            <a:off x="8624888" y="2465388"/>
            <a:ext cx="381000" cy="2725737"/>
          </a:xfrm>
          <a:prstGeom prst="bentConnector2">
            <a:avLst/>
          </a:prstGeom>
          <a:ln w="50800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rot="10800000" flipV="1">
            <a:off x="8132952" y="5192711"/>
            <a:ext cx="872938" cy="9621"/>
          </a:xfrm>
          <a:prstGeom prst="line">
            <a:avLst/>
          </a:prstGeom>
          <a:ln w="50800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>
            <a:stCxn id="21" idx="6"/>
          </p:cNvCxnSpPr>
          <p:nvPr/>
        </p:nvCxnSpPr>
        <p:spPr>
          <a:xfrm>
            <a:off x="3429000" y="2230583"/>
            <a:ext cx="304800" cy="1588"/>
          </a:xfrm>
          <a:prstGeom prst="line">
            <a:avLst/>
          </a:prstGeom>
          <a:ln w="508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715" name="Picture 3" descr="HAM ISI LLO Build 06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95688" y="4598988"/>
            <a:ext cx="2336800" cy="164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16" name="TextBox 102"/>
          <p:cNvSpPr txBox="1">
            <a:spLocks noChangeArrowheads="1"/>
          </p:cNvSpPr>
          <p:nvPr/>
        </p:nvSpPr>
        <p:spPr bwMode="auto">
          <a:xfrm>
            <a:off x="1469295" y="3528652"/>
            <a:ext cx="1828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rgbClr val="008000"/>
                </a:solidFill>
              </a:rPr>
              <a:t>Inertial Sensors</a:t>
            </a:r>
          </a:p>
        </p:txBody>
      </p:sp>
      <p:sp>
        <p:nvSpPr>
          <p:cNvPr id="29717" name="TextBox 103"/>
          <p:cNvSpPr txBox="1">
            <a:spLocks noChangeArrowheads="1"/>
          </p:cNvSpPr>
          <p:nvPr/>
        </p:nvSpPr>
        <p:spPr bwMode="auto">
          <a:xfrm>
            <a:off x="533400" y="1558204"/>
            <a:ext cx="2514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rgbClr val="0000FF"/>
                </a:solidFill>
              </a:rPr>
              <a:t>Displacement Sensors</a:t>
            </a:r>
          </a:p>
        </p:txBody>
      </p:sp>
      <p:sp>
        <p:nvSpPr>
          <p:cNvPr id="29718" name="TextBox 105"/>
          <p:cNvSpPr txBox="1">
            <a:spLocks noChangeArrowheads="1"/>
          </p:cNvSpPr>
          <p:nvPr/>
        </p:nvSpPr>
        <p:spPr bwMode="auto">
          <a:xfrm>
            <a:off x="1419422" y="6195004"/>
            <a:ext cx="1752600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dirty="0"/>
              <a:t>Ground Sensor</a:t>
            </a:r>
          </a:p>
        </p:txBody>
      </p:sp>
      <p:sp>
        <p:nvSpPr>
          <p:cNvPr id="29719" name="TextBox 106"/>
          <p:cNvSpPr txBox="1">
            <a:spLocks noChangeArrowheads="1"/>
          </p:cNvSpPr>
          <p:nvPr/>
        </p:nvSpPr>
        <p:spPr bwMode="auto">
          <a:xfrm>
            <a:off x="5410200" y="1471613"/>
            <a:ext cx="1828800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dirty="0"/>
              <a:t>Isolation Filters</a:t>
            </a:r>
          </a:p>
        </p:txBody>
      </p:sp>
      <p:cxnSp>
        <p:nvCxnSpPr>
          <p:cNvPr id="109" name="Straight Connector 108"/>
          <p:cNvCxnSpPr/>
          <p:nvPr/>
        </p:nvCxnSpPr>
        <p:spPr>
          <a:xfrm>
            <a:off x="0" y="4473575"/>
            <a:ext cx="9144000" cy="1588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721" name="TextBox 109"/>
          <p:cNvSpPr txBox="1">
            <a:spLocks noChangeArrowheads="1"/>
          </p:cNvSpPr>
          <p:nvPr/>
        </p:nvSpPr>
        <p:spPr bwMode="auto">
          <a:xfrm>
            <a:off x="7772400" y="4495800"/>
            <a:ext cx="1219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</a:rPr>
              <a:t>Hardware</a:t>
            </a:r>
          </a:p>
        </p:txBody>
      </p:sp>
      <p:sp>
        <p:nvSpPr>
          <p:cNvPr id="29722" name="TextBox 110"/>
          <p:cNvSpPr txBox="1">
            <a:spLocks noChangeArrowheads="1"/>
          </p:cNvSpPr>
          <p:nvPr/>
        </p:nvSpPr>
        <p:spPr bwMode="auto">
          <a:xfrm>
            <a:off x="7772400" y="4071938"/>
            <a:ext cx="1219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dirty="0"/>
              <a:t>Software</a:t>
            </a:r>
          </a:p>
        </p:txBody>
      </p:sp>
      <p:grpSp>
        <p:nvGrpSpPr>
          <p:cNvPr id="2" name="Group 421"/>
          <p:cNvGrpSpPr>
            <a:grpSpLocks/>
          </p:cNvGrpSpPr>
          <p:nvPr/>
        </p:nvGrpSpPr>
        <p:grpSpPr bwMode="auto">
          <a:xfrm>
            <a:off x="623888" y="1946580"/>
            <a:ext cx="1052512" cy="715963"/>
            <a:chOff x="700482" y="1676400"/>
            <a:chExt cx="1052118" cy="762000"/>
          </a:xfrm>
        </p:grpSpPr>
        <p:sp>
          <p:nvSpPr>
            <p:cNvPr id="12" name="Process 11"/>
            <p:cNvSpPr/>
            <p:nvPr/>
          </p:nvSpPr>
          <p:spPr>
            <a:xfrm>
              <a:off x="700482" y="1676400"/>
              <a:ext cx="1052118" cy="762000"/>
            </a:xfrm>
            <a:prstGeom prst="flowChartProcess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grpSp>
          <p:nvGrpSpPr>
            <p:cNvPr id="3" name="Group 151"/>
            <p:cNvGrpSpPr>
              <a:grpSpLocks/>
            </p:cNvGrpSpPr>
            <p:nvPr/>
          </p:nvGrpSpPr>
          <p:grpSpPr bwMode="auto">
            <a:xfrm>
              <a:off x="1371600" y="1904999"/>
              <a:ext cx="304800" cy="304801"/>
              <a:chOff x="1219200" y="1828801"/>
              <a:chExt cx="380208" cy="380999"/>
            </a:xfrm>
          </p:grpSpPr>
          <p:cxnSp>
            <p:nvCxnSpPr>
              <p:cNvPr id="117" name="Straight Arrow Connector 116"/>
              <p:cNvCxnSpPr/>
              <p:nvPr/>
            </p:nvCxnSpPr>
            <p:spPr>
              <a:xfrm rot="5400000" flipH="1" flipV="1">
                <a:off x="1179498" y="1943271"/>
                <a:ext cx="230203" cy="0"/>
              </a:xfrm>
              <a:prstGeom prst="straightConnector1">
                <a:avLst/>
              </a:prstGeom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" name="Group 22"/>
              <p:cNvGrpSpPr>
                <a:grpSpLocks/>
              </p:cNvGrpSpPr>
              <p:nvPr/>
            </p:nvGrpSpPr>
            <p:grpSpPr bwMode="auto">
              <a:xfrm>
                <a:off x="1219200" y="2057400"/>
                <a:ext cx="152400" cy="152400"/>
                <a:chOff x="1524000" y="990600"/>
                <a:chExt cx="3200400" cy="3124200"/>
              </a:xfrm>
            </p:grpSpPr>
            <p:sp>
              <p:nvSpPr>
                <p:cNvPr id="120" name="Donut 119"/>
                <p:cNvSpPr/>
                <p:nvPr/>
              </p:nvSpPr>
              <p:spPr>
                <a:xfrm>
                  <a:off x="1527745" y="1010536"/>
                  <a:ext cx="3200871" cy="3117246"/>
                </a:xfrm>
                <a:prstGeom prst="donut">
                  <a:avLst>
                    <a:gd name="adj" fmla="val 5402"/>
                  </a:avLst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1" name="Oval 120"/>
                <p:cNvSpPr/>
                <p:nvPr/>
              </p:nvSpPr>
              <p:spPr>
                <a:xfrm>
                  <a:off x="2899554" y="2309388"/>
                  <a:ext cx="457252" cy="432951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cxnSp>
            <p:nvCxnSpPr>
              <p:cNvPr id="140" name="Straight Arrow Connector 139"/>
              <p:cNvCxnSpPr/>
              <p:nvPr/>
            </p:nvCxnSpPr>
            <p:spPr>
              <a:xfrm>
                <a:off x="1371801" y="2134403"/>
                <a:ext cx="227643" cy="0"/>
              </a:xfrm>
              <a:prstGeom prst="straightConnector1">
                <a:avLst/>
              </a:prstGeom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" name="Group 171"/>
            <p:cNvGrpSpPr>
              <a:grpSpLocks/>
            </p:cNvGrpSpPr>
            <p:nvPr/>
          </p:nvGrpSpPr>
          <p:grpSpPr bwMode="auto">
            <a:xfrm>
              <a:off x="762000" y="1905000"/>
              <a:ext cx="381000" cy="304800"/>
              <a:chOff x="4038600" y="2057400"/>
              <a:chExt cx="3276600" cy="2971800"/>
            </a:xfrm>
          </p:grpSpPr>
          <p:grpSp>
            <p:nvGrpSpPr>
              <p:cNvPr id="6" name="Group 22"/>
              <p:cNvGrpSpPr>
                <a:grpSpLocks/>
              </p:cNvGrpSpPr>
              <p:nvPr/>
            </p:nvGrpSpPr>
            <p:grpSpPr bwMode="auto">
              <a:xfrm>
                <a:off x="4038600" y="4038600"/>
                <a:ext cx="990600" cy="990600"/>
                <a:chOff x="1524000" y="990600"/>
                <a:chExt cx="3200400" cy="3124200"/>
              </a:xfrm>
            </p:grpSpPr>
            <p:sp>
              <p:nvSpPr>
                <p:cNvPr id="183" name="Donut 4"/>
                <p:cNvSpPr/>
                <p:nvPr/>
              </p:nvSpPr>
              <p:spPr>
                <a:xfrm>
                  <a:off x="1534304" y="1013116"/>
                  <a:ext cx="3306887" cy="3117262"/>
                </a:xfrm>
                <a:prstGeom prst="donut">
                  <a:avLst>
                    <a:gd name="adj" fmla="val 5402"/>
                  </a:avLst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84" name="Oval 183"/>
                <p:cNvSpPr/>
                <p:nvPr/>
              </p:nvSpPr>
              <p:spPr>
                <a:xfrm>
                  <a:off x="2901159" y="2311992"/>
                  <a:ext cx="484994" cy="467573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grpSp>
            <p:nvGrpSpPr>
              <p:cNvPr id="7" name="Group 22"/>
              <p:cNvGrpSpPr>
                <a:grpSpLocks/>
              </p:cNvGrpSpPr>
              <p:nvPr/>
            </p:nvGrpSpPr>
            <p:grpSpPr bwMode="auto">
              <a:xfrm>
                <a:off x="6324600" y="4038600"/>
                <a:ext cx="990600" cy="990600"/>
                <a:chOff x="1524000" y="990600"/>
                <a:chExt cx="3200400" cy="3124200"/>
              </a:xfrm>
            </p:grpSpPr>
            <p:sp>
              <p:nvSpPr>
                <p:cNvPr id="181" name="Donut 180"/>
                <p:cNvSpPr/>
                <p:nvPr/>
              </p:nvSpPr>
              <p:spPr>
                <a:xfrm>
                  <a:off x="1512057" y="1013116"/>
                  <a:ext cx="3218675" cy="3117262"/>
                </a:xfrm>
                <a:prstGeom prst="donut">
                  <a:avLst>
                    <a:gd name="adj" fmla="val 5402"/>
                  </a:avLst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82" name="Oval 181"/>
                <p:cNvSpPr/>
                <p:nvPr/>
              </p:nvSpPr>
              <p:spPr>
                <a:xfrm>
                  <a:off x="2878884" y="2311992"/>
                  <a:ext cx="485022" cy="467573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grpSp>
            <p:nvGrpSpPr>
              <p:cNvPr id="9" name="Group 22"/>
              <p:cNvGrpSpPr>
                <a:grpSpLocks/>
              </p:cNvGrpSpPr>
              <p:nvPr/>
            </p:nvGrpSpPr>
            <p:grpSpPr bwMode="auto">
              <a:xfrm>
                <a:off x="5181600" y="2057400"/>
                <a:ext cx="990600" cy="990600"/>
                <a:chOff x="1524000" y="990600"/>
                <a:chExt cx="3200400" cy="3124200"/>
              </a:xfrm>
            </p:grpSpPr>
            <p:sp>
              <p:nvSpPr>
                <p:cNvPr id="179" name="Donut 178"/>
                <p:cNvSpPr/>
                <p:nvPr/>
              </p:nvSpPr>
              <p:spPr>
                <a:xfrm>
                  <a:off x="1545220" y="975022"/>
                  <a:ext cx="3174598" cy="3117262"/>
                </a:xfrm>
                <a:prstGeom prst="donut">
                  <a:avLst>
                    <a:gd name="adj" fmla="val 5402"/>
                  </a:avLst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80" name="Oval 179"/>
                <p:cNvSpPr/>
                <p:nvPr/>
              </p:nvSpPr>
              <p:spPr>
                <a:xfrm>
                  <a:off x="2912074" y="2273865"/>
                  <a:ext cx="440916" cy="46760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cxnSp>
            <p:nvCxnSpPr>
              <p:cNvPr id="176" name="Straight Arrow Connector 175"/>
              <p:cNvCxnSpPr/>
              <p:nvPr/>
            </p:nvCxnSpPr>
            <p:spPr>
              <a:xfrm rot="5400000" flipH="1" flipV="1">
                <a:off x="4497013" y="3202116"/>
                <a:ext cx="1136659" cy="682369"/>
              </a:xfrm>
              <a:prstGeom prst="straightConnector1">
                <a:avLst/>
              </a:prstGeom>
              <a:ln w="34925" cmpd="sng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Arrow Connector 176"/>
              <p:cNvCxnSpPr/>
              <p:nvPr/>
            </p:nvCxnSpPr>
            <p:spPr>
              <a:xfrm rot="10800000">
                <a:off x="5038052" y="4506991"/>
                <a:ext cx="1282854" cy="0"/>
              </a:xfrm>
              <a:prstGeom prst="straightConnector1">
                <a:avLst/>
              </a:prstGeom>
              <a:ln w="34925" cmpd="sng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Arrow Connector 177"/>
              <p:cNvCxnSpPr/>
              <p:nvPr/>
            </p:nvCxnSpPr>
            <p:spPr>
              <a:xfrm rot="16200000" flipH="1">
                <a:off x="5684091" y="3160929"/>
                <a:ext cx="1219031" cy="682369"/>
              </a:xfrm>
              <a:prstGeom prst="straightConnector1">
                <a:avLst/>
              </a:prstGeom>
              <a:ln w="34925" cmpd="sng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41" name="Straight Arrow Connector 240"/>
            <p:cNvCxnSpPr/>
            <p:nvPr/>
          </p:nvCxnSpPr>
          <p:spPr>
            <a:xfrm>
              <a:off x="1143228" y="2058245"/>
              <a:ext cx="228514" cy="0"/>
            </a:xfrm>
            <a:prstGeom prst="straightConnector1">
              <a:avLst/>
            </a:prstGeom>
            <a:ln>
              <a:solidFill>
                <a:srgbClr val="008000"/>
              </a:solidFill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420"/>
          <p:cNvGrpSpPr>
            <a:grpSpLocks/>
          </p:cNvGrpSpPr>
          <p:nvPr/>
        </p:nvGrpSpPr>
        <p:grpSpPr bwMode="auto">
          <a:xfrm>
            <a:off x="1905000" y="2788260"/>
            <a:ext cx="1052513" cy="717550"/>
            <a:chOff x="685800" y="2514600"/>
            <a:chExt cx="1052118" cy="762000"/>
          </a:xfrm>
        </p:grpSpPr>
        <p:sp>
          <p:nvSpPr>
            <p:cNvPr id="247" name="Process 246"/>
            <p:cNvSpPr/>
            <p:nvPr/>
          </p:nvSpPr>
          <p:spPr>
            <a:xfrm>
              <a:off x="685800" y="2514600"/>
              <a:ext cx="1052118" cy="762000"/>
            </a:xfrm>
            <a:prstGeom prst="flowChartProcess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grpSp>
          <p:nvGrpSpPr>
            <p:cNvPr id="14" name="Group 247"/>
            <p:cNvGrpSpPr>
              <a:grpSpLocks/>
            </p:cNvGrpSpPr>
            <p:nvPr/>
          </p:nvGrpSpPr>
          <p:grpSpPr bwMode="auto">
            <a:xfrm>
              <a:off x="1356918" y="2743199"/>
              <a:ext cx="304800" cy="304801"/>
              <a:chOff x="1219200" y="1828801"/>
              <a:chExt cx="380208" cy="380999"/>
            </a:xfrm>
          </p:grpSpPr>
          <p:cxnSp>
            <p:nvCxnSpPr>
              <p:cNvPr id="249" name="Straight Arrow Connector 248"/>
              <p:cNvCxnSpPr/>
              <p:nvPr/>
            </p:nvCxnSpPr>
            <p:spPr>
              <a:xfrm rot="5400000" flipH="1" flipV="1">
                <a:off x="1179752" y="1944493"/>
                <a:ext cx="229695" cy="0"/>
              </a:xfrm>
              <a:prstGeom prst="straightConnector1">
                <a:avLst/>
              </a:prstGeom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" name="Group 22"/>
              <p:cNvGrpSpPr>
                <a:grpSpLocks/>
              </p:cNvGrpSpPr>
              <p:nvPr/>
            </p:nvGrpSpPr>
            <p:grpSpPr bwMode="auto">
              <a:xfrm>
                <a:off x="1219200" y="2057400"/>
                <a:ext cx="152400" cy="152400"/>
                <a:chOff x="1524000" y="990600"/>
                <a:chExt cx="3200400" cy="3124200"/>
              </a:xfrm>
            </p:grpSpPr>
            <p:sp>
              <p:nvSpPr>
                <p:cNvPr id="252" name="Donut 251"/>
                <p:cNvSpPr/>
                <p:nvPr/>
              </p:nvSpPr>
              <p:spPr>
                <a:xfrm>
                  <a:off x="1527745" y="987171"/>
                  <a:ext cx="3200845" cy="3110349"/>
                </a:xfrm>
                <a:prstGeom prst="donut">
                  <a:avLst>
                    <a:gd name="adj" fmla="val 5402"/>
                  </a:avLst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53" name="Oval 252"/>
                <p:cNvSpPr/>
                <p:nvPr/>
              </p:nvSpPr>
              <p:spPr>
                <a:xfrm>
                  <a:off x="2899528" y="2283150"/>
                  <a:ext cx="457279" cy="431993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cxnSp>
            <p:nvCxnSpPr>
              <p:cNvPr id="251" name="Straight Arrow Connector 250"/>
              <p:cNvCxnSpPr/>
              <p:nvPr/>
            </p:nvCxnSpPr>
            <p:spPr>
              <a:xfrm>
                <a:off x="1371800" y="2133095"/>
                <a:ext cx="227644" cy="0"/>
              </a:xfrm>
              <a:prstGeom prst="straightConnector1">
                <a:avLst/>
              </a:prstGeom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Group 253"/>
            <p:cNvGrpSpPr>
              <a:grpSpLocks/>
            </p:cNvGrpSpPr>
            <p:nvPr/>
          </p:nvGrpSpPr>
          <p:grpSpPr bwMode="auto">
            <a:xfrm>
              <a:off x="747318" y="2743200"/>
              <a:ext cx="381000" cy="304800"/>
              <a:chOff x="4038600" y="2057400"/>
              <a:chExt cx="3276600" cy="2971800"/>
            </a:xfrm>
          </p:grpSpPr>
          <p:grpSp>
            <p:nvGrpSpPr>
              <p:cNvPr id="22" name="Group 22"/>
              <p:cNvGrpSpPr>
                <a:grpSpLocks/>
              </p:cNvGrpSpPr>
              <p:nvPr/>
            </p:nvGrpSpPr>
            <p:grpSpPr bwMode="auto">
              <a:xfrm>
                <a:off x="4038600" y="4038600"/>
                <a:ext cx="990600" cy="990600"/>
                <a:chOff x="1524000" y="990600"/>
                <a:chExt cx="3200400" cy="3124200"/>
              </a:xfrm>
            </p:grpSpPr>
            <p:sp>
              <p:nvSpPr>
                <p:cNvPr id="265" name="Donut 4"/>
                <p:cNvSpPr/>
                <p:nvPr/>
              </p:nvSpPr>
              <p:spPr>
                <a:xfrm>
                  <a:off x="1534332" y="983677"/>
                  <a:ext cx="3306859" cy="3110387"/>
                </a:xfrm>
                <a:prstGeom prst="donut">
                  <a:avLst>
                    <a:gd name="adj" fmla="val 5402"/>
                  </a:avLst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66" name="Oval 265"/>
                <p:cNvSpPr/>
                <p:nvPr/>
              </p:nvSpPr>
              <p:spPr>
                <a:xfrm>
                  <a:off x="2901159" y="2279688"/>
                  <a:ext cx="485022" cy="46654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grpSp>
            <p:nvGrpSpPr>
              <p:cNvPr id="24" name="Group 22"/>
              <p:cNvGrpSpPr>
                <a:grpSpLocks/>
              </p:cNvGrpSpPr>
              <p:nvPr/>
            </p:nvGrpSpPr>
            <p:grpSpPr bwMode="auto">
              <a:xfrm>
                <a:off x="6324600" y="4038600"/>
                <a:ext cx="990600" cy="990600"/>
                <a:chOff x="1524000" y="990600"/>
                <a:chExt cx="3200400" cy="3124200"/>
              </a:xfrm>
            </p:grpSpPr>
            <p:sp>
              <p:nvSpPr>
                <p:cNvPr id="263" name="Donut 262"/>
                <p:cNvSpPr/>
                <p:nvPr/>
              </p:nvSpPr>
              <p:spPr>
                <a:xfrm>
                  <a:off x="1512057" y="983677"/>
                  <a:ext cx="3218703" cy="3110387"/>
                </a:xfrm>
                <a:prstGeom prst="donut">
                  <a:avLst>
                    <a:gd name="adj" fmla="val 5402"/>
                  </a:avLst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64" name="Oval 263"/>
                <p:cNvSpPr/>
                <p:nvPr/>
              </p:nvSpPr>
              <p:spPr>
                <a:xfrm>
                  <a:off x="2878912" y="2279688"/>
                  <a:ext cx="484994" cy="46654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grpSp>
            <p:nvGrpSpPr>
              <p:cNvPr id="26" name="Group 22"/>
              <p:cNvGrpSpPr>
                <a:grpSpLocks/>
              </p:cNvGrpSpPr>
              <p:nvPr/>
            </p:nvGrpSpPr>
            <p:grpSpPr bwMode="auto">
              <a:xfrm>
                <a:off x="5181600" y="2057400"/>
                <a:ext cx="990600" cy="990600"/>
                <a:chOff x="1524000" y="990600"/>
                <a:chExt cx="3200400" cy="3124200"/>
              </a:xfrm>
            </p:grpSpPr>
            <p:sp>
              <p:nvSpPr>
                <p:cNvPr id="261" name="Donut 260"/>
                <p:cNvSpPr/>
                <p:nvPr/>
              </p:nvSpPr>
              <p:spPr>
                <a:xfrm>
                  <a:off x="1545247" y="1011336"/>
                  <a:ext cx="3174598" cy="3110387"/>
                </a:xfrm>
                <a:prstGeom prst="donut">
                  <a:avLst>
                    <a:gd name="adj" fmla="val 5402"/>
                  </a:avLst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62" name="Oval 261"/>
                <p:cNvSpPr/>
                <p:nvPr/>
              </p:nvSpPr>
              <p:spPr>
                <a:xfrm>
                  <a:off x="2912074" y="2307347"/>
                  <a:ext cx="440916" cy="46654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cxnSp>
            <p:nvCxnSpPr>
              <p:cNvPr id="258" name="Straight Arrow Connector 257"/>
              <p:cNvCxnSpPr/>
              <p:nvPr/>
            </p:nvCxnSpPr>
            <p:spPr>
              <a:xfrm rot="5400000" flipH="1" flipV="1">
                <a:off x="4490058" y="3202121"/>
                <a:ext cx="1150586" cy="682369"/>
              </a:xfrm>
              <a:prstGeom prst="straightConnector1">
                <a:avLst/>
              </a:prstGeom>
              <a:ln w="34925" cmpd="sng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" name="Straight Arrow Connector 258"/>
              <p:cNvCxnSpPr/>
              <p:nvPr/>
            </p:nvCxnSpPr>
            <p:spPr>
              <a:xfrm rot="10800000">
                <a:off x="5038052" y="4496643"/>
                <a:ext cx="1282854" cy="0"/>
              </a:xfrm>
              <a:prstGeom prst="straightConnector1">
                <a:avLst/>
              </a:prstGeom>
              <a:ln w="34925" cmpd="sng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0" name="Straight Arrow Connector 259"/>
              <p:cNvCxnSpPr/>
              <p:nvPr/>
            </p:nvCxnSpPr>
            <p:spPr>
              <a:xfrm rot="16200000" flipH="1">
                <a:off x="5685448" y="3169247"/>
                <a:ext cx="1216334" cy="682369"/>
              </a:xfrm>
              <a:prstGeom prst="straightConnector1">
                <a:avLst/>
              </a:prstGeom>
              <a:ln w="34925" cmpd="sng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67" name="Straight Arrow Connector 266"/>
            <p:cNvCxnSpPr/>
            <p:nvPr/>
          </p:nvCxnSpPr>
          <p:spPr>
            <a:xfrm>
              <a:off x="1128547" y="2895600"/>
              <a:ext cx="228514" cy="1686"/>
            </a:xfrm>
            <a:prstGeom prst="straightConnector1">
              <a:avLst/>
            </a:prstGeom>
            <a:ln>
              <a:solidFill>
                <a:srgbClr val="008000"/>
              </a:solidFill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165"/>
          <p:cNvGrpSpPr/>
          <p:nvPr/>
        </p:nvGrpSpPr>
        <p:grpSpPr>
          <a:xfrm>
            <a:off x="7100888" y="2106613"/>
            <a:ext cx="1052512" cy="717550"/>
            <a:chOff x="7024688" y="2411413"/>
            <a:chExt cx="1052512" cy="717550"/>
          </a:xfrm>
        </p:grpSpPr>
        <p:sp>
          <p:nvSpPr>
            <p:cNvPr id="268" name="Process 267"/>
            <p:cNvSpPr/>
            <p:nvPr/>
          </p:nvSpPr>
          <p:spPr>
            <a:xfrm>
              <a:off x="7024688" y="2411413"/>
              <a:ext cx="1052512" cy="717550"/>
            </a:xfrm>
            <a:prstGeom prst="flowChartProcess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grpSp>
          <p:nvGrpSpPr>
            <p:cNvPr id="28" name="Group 268"/>
            <p:cNvGrpSpPr>
              <a:grpSpLocks/>
            </p:cNvGrpSpPr>
            <p:nvPr/>
          </p:nvGrpSpPr>
          <p:grpSpPr bwMode="auto">
            <a:xfrm>
              <a:off x="7086600" y="2627313"/>
              <a:ext cx="304800" cy="285750"/>
              <a:chOff x="1219200" y="1828801"/>
              <a:chExt cx="380208" cy="380999"/>
            </a:xfrm>
          </p:grpSpPr>
          <p:cxnSp>
            <p:nvCxnSpPr>
              <p:cNvPr id="270" name="Straight Arrow Connector 269"/>
              <p:cNvCxnSpPr/>
              <p:nvPr/>
            </p:nvCxnSpPr>
            <p:spPr>
              <a:xfrm rot="5400000" flipH="1" flipV="1">
                <a:off x="1179091" y="1944159"/>
                <a:ext cx="230715" cy="0"/>
              </a:xfrm>
              <a:prstGeom prst="straightConnector1">
                <a:avLst/>
              </a:prstGeom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0" name="Group 22"/>
              <p:cNvGrpSpPr>
                <a:grpSpLocks/>
              </p:cNvGrpSpPr>
              <p:nvPr/>
            </p:nvGrpSpPr>
            <p:grpSpPr bwMode="auto">
              <a:xfrm>
                <a:off x="1219200" y="2057400"/>
                <a:ext cx="152400" cy="152400"/>
                <a:chOff x="1524000" y="990600"/>
                <a:chExt cx="3200400" cy="3124200"/>
              </a:xfrm>
            </p:grpSpPr>
            <p:sp>
              <p:nvSpPr>
                <p:cNvPr id="273" name="Donut 272"/>
                <p:cNvSpPr/>
                <p:nvPr/>
              </p:nvSpPr>
              <p:spPr>
                <a:xfrm>
                  <a:off x="1524000" y="990600"/>
                  <a:ext cx="3202077" cy="3124200"/>
                </a:xfrm>
                <a:prstGeom prst="donut">
                  <a:avLst>
                    <a:gd name="adj" fmla="val 5402"/>
                  </a:avLst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74" name="Oval 273"/>
                <p:cNvSpPr/>
                <p:nvPr/>
              </p:nvSpPr>
              <p:spPr>
                <a:xfrm>
                  <a:off x="2896326" y="2292350"/>
                  <a:ext cx="457425" cy="43391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cxnSp>
            <p:nvCxnSpPr>
              <p:cNvPr id="272" name="Straight Arrow Connector 271"/>
              <p:cNvCxnSpPr/>
              <p:nvPr/>
            </p:nvCxnSpPr>
            <p:spPr>
              <a:xfrm>
                <a:off x="1371680" y="2133600"/>
                <a:ext cx="227728" cy="0"/>
              </a:xfrm>
              <a:prstGeom prst="straightConnector1">
                <a:avLst/>
              </a:prstGeom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" name="Group 274"/>
            <p:cNvGrpSpPr>
              <a:grpSpLocks/>
            </p:cNvGrpSpPr>
            <p:nvPr/>
          </p:nvGrpSpPr>
          <p:grpSpPr bwMode="auto">
            <a:xfrm>
              <a:off x="7620000" y="2627313"/>
              <a:ext cx="381000" cy="285750"/>
              <a:chOff x="4038600" y="2057400"/>
              <a:chExt cx="3276600" cy="2971800"/>
            </a:xfrm>
          </p:grpSpPr>
          <p:grpSp>
            <p:nvGrpSpPr>
              <p:cNvPr id="32" name="Group 22"/>
              <p:cNvGrpSpPr>
                <a:grpSpLocks/>
              </p:cNvGrpSpPr>
              <p:nvPr/>
            </p:nvGrpSpPr>
            <p:grpSpPr bwMode="auto">
              <a:xfrm>
                <a:off x="4038600" y="4038600"/>
                <a:ext cx="990600" cy="990600"/>
                <a:chOff x="1524000" y="990600"/>
                <a:chExt cx="3200400" cy="3124200"/>
              </a:xfrm>
            </p:grpSpPr>
            <p:sp>
              <p:nvSpPr>
                <p:cNvPr id="286" name="Donut 4"/>
                <p:cNvSpPr/>
                <p:nvPr/>
              </p:nvSpPr>
              <p:spPr>
                <a:xfrm>
                  <a:off x="1524000" y="990600"/>
                  <a:ext cx="3219905" cy="3124200"/>
                </a:xfrm>
                <a:prstGeom prst="donut">
                  <a:avLst>
                    <a:gd name="adj" fmla="val 5402"/>
                  </a:avLst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87" name="Oval 286"/>
                <p:cNvSpPr/>
                <p:nvPr/>
              </p:nvSpPr>
              <p:spPr>
                <a:xfrm>
                  <a:off x="2891365" y="2292334"/>
                  <a:ext cx="485175" cy="46864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grpSp>
            <p:nvGrpSpPr>
              <p:cNvPr id="33" name="Group 22"/>
              <p:cNvGrpSpPr>
                <a:grpSpLocks/>
              </p:cNvGrpSpPr>
              <p:nvPr/>
            </p:nvGrpSpPr>
            <p:grpSpPr bwMode="auto">
              <a:xfrm>
                <a:off x="6324600" y="4038600"/>
                <a:ext cx="990600" cy="990600"/>
                <a:chOff x="1524000" y="990600"/>
                <a:chExt cx="3200400" cy="3124200"/>
              </a:xfrm>
            </p:grpSpPr>
            <p:sp>
              <p:nvSpPr>
                <p:cNvPr id="284" name="Donut 283"/>
                <p:cNvSpPr/>
                <p:nvPr/>
              </p:nvSpPr>
              <p:spPr>
                <a:xfrm>
                  <a:off x="1504523" y="990600"/>
                  <a:ext cx="3219877" cy="3124200"/>
                </a:xfrm>
                <a:prstGeom prst="donut">
                  <a:avLst>
                    <a:gd name="adj" fmla="val 5402"/>
                  </a:avLst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85" name="Oval 284"/>
                <p:cNvSpPr/>
                <p:nvPr/>
              </p:nvSpPr>
              <p:spPr>
                <a:xfrm>
                  <a:off x="2871860" y="2292334"/>
                  <a:ext cx="485203" cy="46864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grpSp>
            <p:nvGrpSpPr>
              <p:cNvPr id="34" name="Group 22"/>
              <p:cNvGrpSpPr>
                <a:grpSpLocks/>
              </p:cNvGrpSpPr>
              <p:nvPr/>
            </p:nvGrpSpPr>
            <p:grpSpPr bwMode="auto">
              <a:xfrm>
                <a:off x="5181600" y="2057400"/>
                <a:ext cx="990600" cy="990600"/>
                <a:chOff x="1524000" y="990600"/>
                <a:chExt cx="3200400" cy="3124200"/>
              </a:xfrm>
            </p:grpSpPr>
            <p:sp>
              <p:nvSpPr>
                <p:cNvPr id="282" name="Donut 281"/>
                <p:cNvSpPr/>
                <p:nvPr/>
              </p:nvSpPr>
              <p:spPr>
                <a:xfrm>
                  <a:off x="1536309" y="990600"/>
                  <a:ext cx="3175783" cy="3124200"/>
                </a:xfrm>
                <a:prstGeom prst="donut">
                  <a:avLst>
                    <a:gd name="adj" fmla="val 5402"/>
                  </a:avLst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83" name="Oval 282"/>
                <p:cNvSpPr/>
                <p:nvPr/>
              </p:nvSpPr>
              <p:spPr>
                <a:xfrm>
                  <a:off x="2903673" y="2292334"/>
                  <a:ext cx="441081" cy="46864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cxnSp>
            <p:nvCxnSpPr>
              <p:cNvPr id="279" name="Straight Arrow Connector 278"/>
              <p:cNvCxnSpPr/>
              <p:nvPr/>
            </p:nvCxnSpPr>
            <p:spPr>
              <a:xfrm rot="5400000" flipH="1" flipV="1">
                <a:off x="4484688" y="3201982"/>
                <a:ext cx="1155700" cy="682625"/>
              </a:xfrm>
              <a:prstGeom prst="straightConnector1">
                <a:avLst/>
              </a:prstGeom>
              <a:ln w="34925" cmpd="sng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Arrow Connector 279"/>
              <p:cNvCxnSpPr/>
              <p:nvPr/>
            </p:nvCxnSpPr>
            <p:spPr>
              <a:xfrm rot="10800000">
                <a:off x="5035237" y="4500880"/>
                <a:ext cx="1283335" cy="0"/>
              </a:xfrm>
              <a:prstGeom prst="straightConnector1">
                <a:avLst/>
              </a:prstGeom>
              <a:ln w="34925" cmpd="sng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1" name="Straight Arrow Connector 280"/>
              <p:cNvCxnSpPr/>
              <p:nvPr/>
            </p:nvCxnSpPr>
            <p:spPr>
              <a:xfrm rot="16200000" flipH="1">
                <a:off x="5680393" y="3168962"/>
                <a:ext cx="1221740" cy="682625"/>
              </a:xfrm>
              <a:prstGeom prst="straightConnector1">
                <a:avLst/>
              </a:prstGeom>
              <a:ln w="34925" cmpd="sng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88" name="Straight Arrow Connector 287"/>
            <p:cNvCxnSpPr/>
            <p:nvPr/>
          </p:nvCxnSpPr>
          <p:spPr>
            <a:xfrm>
              <a:off x="7391400" y="2770188"/>
              <a:ext cx="228600" cy="1587"/>
            </a:xfrm>
            <a:prstGeom prst="straightConnector1">
              <a:avLst/>
            </a:prstGeom>
            <a:ln>
              <a:solidFill>
                <a:srgbClr val="008000"/>
              </a:solidFill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423"/>
          <p:cNvGrpSpPr>
            <a:grpSpLocks/>
          </p:cNvGrpSpPr>
          <p:nvPr/>
        </p:nvGrpSpPr>
        <p:grpSpPr bwMode="auto">
          <a:xfrm>
            <a:off x="1905000" y="1946580"/>
            <a:ext cx="1219200" cy="715963"/>
            <a:chOff x="1905000" y="1676400"/>
            <a:chExt cx="1219616" cy="762000"/>
          </a:xfrm>
        </p:grpSpPr>
        <p:cxnSp>
          <p:nvCxnSpPr>
            <p:cNvPr id="43" name="Straight Connector 42"/>
            <p:cNvCxnSpPr/>
            <p:nvPr/>
          </p:nvCxnSpPr>
          <p:spPr>
            <a:xfrm>
              <a:off x="2819712" y="1988530"/>
              <a:ext cx="304904" cy="1689"/>
            </a:xfrm>
            <a:prstGeom prst="line">
              <a:avLst/>
            </a:prstGeom>
            <a:ln w="508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Process 7"/>
            <p:cNvSpPr/>
            <p:nvPr/>
          </p:nvSpPr>
          <p:spPr>
            <a:xfrm>
              <a:off x="1905000" y="1676400"/>
              <a:ext cx="1067164" cy="762000"/>
            </a:xfrm>
            <a:prstGeom prst="flowChartProcess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grpSp>
          <p:nvGrpSpPr>
            <p:cNvPr id="36" name="Group 295"/>
            <p:cNvGrpSpPr>
              <a:grpSpLocks/>
            </p:cNvGrpSpPr>
            <p:nvPr/>
          </p:nvGrpSpPr>
          <p:grpSpPr bwMode="auto">
            <a:xfrm>
              <a:off x="2590800" y="1981200"/>
              <a:ext cx="304800" cy="152400"/>
              <a:chOff x="2514600" y="1981200"/>
              <a:chExt cx="304800" cy="152400"/>
            </a:xfrm>
          </p:grpSpPr>
          <p:sp>
            <p:nvSpPr>
              <p:cNvPr id="289" name="Rectangle 288"/>
              <p:cNvSpPr/>
              <p:nvPr/>
            </p:nvSpPr>
            <p:spPr>
              <a:xfrm>
                <a:off x="2514834" y="1980524"/>
                <a:ext cx="304904" cy="456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91" name="Rectangle 290"/>
              <p:cNvSpPr/>
              <p:nvPr/>
            </p:nvSpPr>
            <p:spPr>
              <a:xfrm>
                <a:off x="2514834" y="2088657"/>
                <a:ext cx="304904" cy="456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37" name="Group 294"/>
            <p:cNvGrpSpPr>
              <a:grpSpLocks/>
            </p:cNvGrpSpPr>
            <p:nvPr/>
          </p:nvGrpSpPr>
          <p:grpSpPr bwMode="auto">
            <a:xfrm>
              <a:off x="1981200" y="1905000"/>
              <a:ext cx="306782" cy="228600"/>
              <a:chOff x="2053783" y="1922023"/>
              <a:chExt cx="306782" cy="228600"/>
            </a:xfrm>
          </p:grpSpPr>
          <p:sp>
            <p:nvSpPr>
              <p:cNvPr id="293" name="Rectangle 292"/>
              <p:cNvSpPr/>
              <p:nvPr/>
            </p:nvSpPr>
            <p:spPr>
              <a:xfrm rot="1417984">
                <a:off x="2053809" y="2105680"/>
                <a:ext cx="304904" cy="456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94" name="Rectangle 293"/>
              <p:cNvSpPr/>
              <p:nvPr/>
            </p:nvSpPr>
            <p:spPr>
              <a:xfrm rot="20983901">
                <a:off x="2055398" y="1921516"/>
                <a:ext cx="304904" cy="45618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cxnSp>
          <p:nvCxnSpPr>
            <p:cNvPr id="297" name="Straight Arrow Connector 296"/>
            <p:cNvCxnSpPr/>
            <p:nvPr/>
          </p:nvCxnSpPr>
          <p:spPr>
            <a:xfrm>
              <a:off x="2286130" y="2058245"/>
              <a:ext cx="228678" cy="0"/>
            </a:xfrm>
            <a:prstGeom prst="straightConnector1">
              <a:avLst/>
            </a:prstGeom>
            <a:ln>
              <a:solidFill>
                <a:srgbClr val="008000"/>
              </a:solidFill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730" name="TextBox 301"/>
          <p:cNvSpPr txBox="1">
            <a:spLocks noChangeArrowheads="1"/>
          </p:cNvSpPr>
          <p:nvPr/>
        </p:nvSpPr>
        <p:spPr bwMode="auto">
          <a:xfrm>
            <a:off x="3581400" y="1471613"/>
            <a:ext cx="1828800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dirty="0"/>
              <a:t>Blend Filters</a:t>
            </a:r>
          </a:p>
        </p:txBody>
      </p:sp>
      <p:sp>
        <p:nvSpPr>
          <p:cNvPr id="29731" name="TextBox 302"/>
          <p:cNvSpPr txBox="1">
            <a:spLocks noChangeArrowheads="1"/>
          </p:cNvSpPr>
          <p:nvPr/>
        </p:nvSpPr>
        <p:spPr bwMode="auto">
          <a:xfrm>
            <a:off x="4419600" y="3121025"/>
            <a:ext cx="1828800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dirty="0"/>
              <a:t>Damping Filters</a:t>
            </a:r>
          </a:p>
        </p:txBody>
      </p:sp>
      <p:grpSp>
        <p:nvGrpSpPr>
          <p:cNvPr id="38" name="Group 160"/>
          <p:cNvGrpSpPr/>
          <p:nvPr/>
        </p:nvGrpSpPr>
        <p:grpSpPr>
          <a:xfrm>
            <a:off x="3581400" y="1819275"/>
            <a:ext cx="1371600" cy="1292225"/>
            <a:chOff x="3581400" y="2124075"/>
            <a:chExt cx="1371600" cy="1292225"/>
          </a:xfrm>
        </p:grpSpPr>
        <p:sp>
          <p:nvSpPr>
            <p:cNvPr id="10" name="Process 9"/>
            <p:cNvSpPr/>
            <p:nvPr/>
          </p:nvSpPr>
          <p:spPr bwMode="auto">
            <a:xfrm>
              <a:off x="3581400" y="2124075"/>
              <a:ext cx="1371600" cy="1292225"/>
            </a:xfrm>
            <a:prstGeom prst="flowChartProcess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01" name="Rectangle 300"/>
            <p:cNvSpPr/>
            <p:nvPr/>
          </p:nvSpPr>
          <p:spPr bwMode="auto">
            <a:xfrm>
              <a:off x="3733800" y="2266950"/>
              <a:ext cx="1066800" cy="1006475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310" name="Straight Connector 309"/>
            <p:cNvCxnSpPr/>
            <p:nvPr/>
          </p:nvCxnSpPr>
          <p:spPr bwMode="auto">
            <a:xfrm>
              <a:off x="3733800" y="2482850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Straight Connector 310"/>
            <p:cNvCxnSpPr/>
            <p:nvPr/>
          </p:nvCxnSpPr>
          <p:spPr bwMode="auto">
            <a:xfrm rot="16200000" flipH="1">
              <a:off x="4098925" y="2498725"/>
              <a:ext cx="717550" cy="685800"/>
            </a:xfrm>
            <a:prstGeom prst="line">
              <a:avLst/>
            </a:prstGeom>
            <a:ln>
              <a:solidFill>
                <a:srgbClr val="3333FF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6" name="Straight Connector 315"/>
            <p:cNvCxnSpPr/>
            <p:nvPr/>
          </p:nvCxnSpPr>
          <p:spPr bwMode="auto">
            <a:xfrm>
              <a:off x="4419600" y="2625725"/>
              <a:ext cx="381000" cy="287338"/>
            </a:xfrm>
            <a:prstGeom prst="line">
              <a:avLst/>
            </a:prstGeom>
            <a:ln>
              <a:solidFill>
                <a:srgbClr val="008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" name="Straight Connector 316"/>
            <p:cNvCxnSpPr/>
            <p:nvPr/>
          </p:nvCxnSpPr>
          <p:spPr bwMode="auto">
            <a:xfrm flipV="1">
              <a:off x="3733800" y="2627313"/>
              <a:ext cx="533400" cy="285750"/>
            </a:xfrm>
            <a:prstGeom prst="line">
              <a:avLst/>
            </a:prstGeom>
            <a:ln>
              <a:solidFill>
                <a:srgbClr val="008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Straight Connector 332"/>
            <p:cNvCxnSpPr/>
            <p:nvPr/>
          </p:nvCxnSpPr>
          <p:spPr bwMode="auto">
            <a:xfrm>
              <a:off x="4267200" y="2627313"/>
              <a:ext cx="152400" cy="0"/>
            </a:xfrm>
            <a:prstGeom prst="line">
              <a:avLst/>
            </a:prstGeom>
            <a:ln>
              <a:solidFill>
                <a:srgbClr val="008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Straight Connector 343"/>
            <p:cNvCxnSpPr/>
            <p:nvPr/>
          </p:nvCxnSpPr>
          <p:spPr bwMode="auto">
            <a:xfrm>
              <a:off x="4343400" y="2554288"/>
              <a:ext cx="457200" cy="358775"/>
            </a:xfrm>
            <a:prstGeom prst="line">
              <a:avLst/>
            </a:prstGeom>
            <a:ln>
              <a:solidFill>
                <a:srgbClr val="CC0000">
                  <a:alpha val="8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Straight Connector 347"/>
            <p:cNvCxnSpPr/>
            <p:nvPr/>
          </p:nvCxnSpPr>
          <p:spPr bwMode="auto">
            <a:xfrm>
              <a:off x="3733800" y="2482850"/>
              <a:ext cx="457200" cy="1588"/>
            </a:xfrm>
            <a:prstGeom prst="line">
              <a:avLst/>
            </a:prstGeom>
            <a:ln>
              <a:solidFill>
                <a:srgbClr val="CC0000">
                  <a:alpha val="8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1" name="Straight Connector 350"/>
            <p:cNvCxnSpPr/>
            <p:nvPr/>
          </p:nvCxnSpPr>
          <p:spPr bwMode="auto">
            <a:xfrm>
              <a:off x="4191000" y="2482850"/>
              <a:ext cx="152400" cy="71438"/>
            </a:xfrm>
            <a:prstGeom prst="line">
              <a:avLst/>
            </a:prstGeom>
            <a:ln>
              <a:solidFill>
                <a:srgbClr val="CC0000">
                  <a:alpha val="8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417"/>
          <p:cNvGrpSpPr>
            <a:grpSpLocks/>
          </p:cNvGrpSpPr>
          <p:nvPr/>
        </p:nvGrpSpPr>
        <p:grpSpPr bwMode="auto">
          <a:xfrm>
            <a:off x="4662488" y="3533824"/>
            <a:ext cx="1143000" cy="862012"/>
            <a:chOff x="4662883" y="3581400"/>
            <a:chExt cx="1143000" cy="914400"/>
          </a:xfrm>
        </p:grpSpPr>
        <p:sp>
          <p:nvSpPr>
            <p:cNvPr id="15" name="Process 14"/>
            <p:cNvSpPr/>
            <p:nvPr/>
          </p:nvSpPr>
          <p:spPr>
            <a:xfrm>
              <a:off x="4662883" y="3581400"/>
              <a:ext cx="1143000" cy="914400"/>
            </a:xfrm>
            <a:prstGeom prst="flowChartProcess">
              <a:avLst/>
            </a:prstGeom>
            <a:solidFill>
              <a:srgbClr val="28EB74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56" name="Rectangle 355"/>
            <p:cNvSpPr/>
            <p:nvPr/>
          </p:nvSpPr>
          <p:spPr>
            <a:xfrm>
              <a:off x="4800995" y="3734642"/>
              <a:ext cx="838200" cy="609600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358" name="Straight Connector 357"/>
            <p:cNvCxnSpPr/>
            <p:nvPr/>
          </p:nvCxnSpPr>
          <p:spPr>
            <a:xfrm rot="5400000" flipH="1" flipV="1">
              <a:off x="4724374" y="3962821"/>
              <a:ext cx="458042" cy="304800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9" name="Straight Connector 358"/>
            <p:cNvCxnSpPr/>
            <p:nvPr/>
          </p:nvCxnSpPr>
          <p:spPr>
            <a:xfrm rot="16200000" flipV="1">
              <a:off x="5106847" y="3886832"/>
              <a:ext cx="74095" cy="76200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3" name="Straight Connector 362"/>
            <p:cNvCxnSpPr>
              <a:stCxn id="356" idx="0"/>
            </p:cNvCxnSpPr>
            <p:nvPr/>
          </p:nvCxnSpPr>
          <p:spPr>
            <a:xfrm rot="16200000" flipH="1" flipV="1">
              <a:off x="5087376" y="3829261"/>
              <a:ext cx="227338" cy="38100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6" name="Straight Connector 365"/>
            <p:cNvCxnSpPr>
              <a:stCxn id="356" idx="0"/>
            </p:cNvCxnSpPr>
            <p:nvPr/>
          </p:nvCxnSpPr>
          <p:spPr>
            <a:xfrm rot="16200000" flipH="1">
              <a:off x="5163576" y="3791161"/>
              <a:ext cx="227338" cy="114300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9" name="Straight Connector 368"/>
            <p:cNvCxnSpPr/>
            <p:nvPr/>
          </p:nvCxnSpPr>
          <p:spPr>
            <a:xfrm rot="16200000" flipH="1">
              <a:off x="5295664" y="4000711"/>
              <a:ext cx="382263" cy="304800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0" name="Group 394"/>
            <p:cNvGrpSpPr>
              <a:grpSpLocks/>
            </p:cNvGrpSpPr>
            <p:nvPr/>
          </p:nvGrpSpPr>
          <p:grpSpPr bwMode="auto">
            <a:xfrm>
              <a:off x="4800600" y="3962400"/>
              <a:ext cx="838200" cy="381000"/>
              <a:chOff x="4800600" y="3962400"/>
              <a:chExt cx="838200" cy="381000"/>
            </a:xfrm>
          </p:grpSpPr>
          <p:cxnSp>
            <p:nvCxnSpPr>
              <p:cNvPr id="380" name="Straight Connector 379"/>
              <p:cNvCxnSpPr/>
              <p:nvPr/>
            </p:nvCxnSpPr>
            <p:spPr>
              <a:xfrm rot="5400000" flipH="1" flipV="1">
                <a:off x="4761210" y="4077542"/>
                <a:ext cx="308168" cy="228600"/>
              </a:xfrm>
              <a:prstGeom prst="line">
                <a:avLst/>
              </a:prstGeom>
              <a:ln>
                <a:solidFill>
                  <a:srgbClr val="28EB74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1" name="Straight Connector 380"/>
              <p:cNvCxnSpPr/>
              <p:nvPr/>
            </p:nvCxnSpPr>
            <p:spPr>
              <a:xfrm flipV="1">
                <a:off x="5029595" y="3961979"/>
                <a:ext cx="152400" cy="75778"/>
              </a:xfrm>
              <a:prstGeom prst="line">
                <a:avLst/>
              </a:prstGeom>
              <a:ln>
                <a:solidFill>
                  <a:srgbClr val="28EB74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5" name="Straight Connector 384"/>
              <p:cNvCxnSpPr/>
              <p:nvPr/>
            </p:nvCxnSpPr>
            <p:spPr>
              <a:xfrm>
                <a:off x="5181995" y="3961979"/>
                <a:ext cx="457200" cy="383947"/>
              </a:xfrm>
              <a:prstGeom prst="line">
                <a:avLst/>
              </a:prstGeom>
              <a:ln>
                <a:solidFill>
                  <a:srgbClr val="28EB74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0" name="Or 19"/>
          <p:cNvSpPr/>
          <p:nvPr/>
        </p:nvSpPr>
        <p:spPr>
          <a:xfrm>
            <a:off x="8320088" y="2322513"/>
            <a:ext cx="304800" cy="285750"/>
          </a:xfrm>
          <a:prstGeom prst="flowChartOr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42" name="Group 419"/>
          <p:cNvGrpSpPr>
            <a:grpSpLocks/>
          </p:cNvGrpSpPr>
          <p:nvPr/>
        </p:nvGrpSpPr>
        <p:grpSpPr bwMode="auto">
          <a:xfrm>
            <a:off x="5562600" y="1819275"/>
            <a:ext cx="1371600" cy="1292225"/>
            <a:chOff x="5348683" y="1828800"/>
            <a:chExt cx="1371600" cy="1371600"/>
          </a:xfrm>
        </p:grpSpPr>
        <p:sp>
          <p:nvSpPr>
            <p:cNvPr id="11" name="Process 10"/>
            <p:cNvSpPr/>
            <p:nvPr/>
          </p:nvSpPr>
          <p:spPr>
            <a:xfrm>
              <a:off x="5348683" y="1828800"/>
              <a:ext cx="1371600" cy="1371600"/>
            </a:xfrm>
            <a:prstGeom prst="flowChartProcess">
              <a:avLst/>
            </a:prstGeom>
            <a:solidFill>
              <a:srgbClr val="360B90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96" name="Rectangle 395"/>
            <p:cNvSpPr/>
            <p:nvPr/>
          </p:nvSpPr>
          <p:spPr>
            <a:xfrm>
              <a:off x="5486795" y="1980451"/>
              <a:ext cx="1066800" cy="1068298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398" name="Straight Connector 397"/>
            <p:cNvCxnSpPr/>
            <p:nvPr/>
          </p:nvCxnSpPr>
          <p:spPr>
            <a:xfrm>
              <a:off x="5486795" y="2209613"/>
              <a:ext cx="152400" cy="75826"/>
            </a:xfrm>
            <a:prstGeom prst="line">
              <a:avLst/>
            </a:prstGeom>
            <a:ln>
              <a:solidFill>
                <a:srgbClr val="E3AB1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9" name="Straight Connector 398"/>
            <p:cNvCxnSpPr/>
            <p:nvPr/>
          </p:nvCxnSpPr>
          <p:spPr>
            <a:xfrm rot="16200000" flipV="1">
              <a:off x="5486233" y="2438401"/>
              <a:ext cx="458323" cy="152400"/>
            </a:xfrm>
            <a:prstGeom prst="line">
              <a:avLst/>
            </a:prstGeom>
            <a:ln>
              <a:solidFill>
                <a:srgbClr val="E3AB1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4" name="Straight Connector 403"/>
            <p:cNvCxnSpPr/>
            <p:nvPr/>
          </p:nvCxnSpPr>
          <p:spPr>
            <a:xfrm rot="10800000">
              <a:off x="5791595" y="2743762"/>
              <a:ext cx="762000" cy="151651"/>
            </a:xfrm>
            <a:prstGeom prst="line">
              <a:avLst/>
            </a:prstGeom>
            <a:ln>
              <a:solidFill>
                <a:srgbClr val="E3AB1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1" name="Straight Connector 410"/>
            <p:cNvCxnSpPr/>
            <p:nvPr/>
          </p:nvCxnSpPr>
          <p:spPr>
            <a:xfrm flipH="1" flipV="1">
              <a:off x="5486795" y="2057962"/>
              <a:ext cx="1066800" cy="45663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4" name="Right Arrow 413"/>
            <p:cNvSpPr/>
            <p:nvPr/>
          </p:nvSpPr>
          <p:spPr>
            <a:xfrm rot="7435976">
              <a:off x="5753470" y="2383055"/>
              <a:ext cx="439788" cy="325438"/>
            </a:xfrm>
            <a:prstGeom prst="rightArrow">
              <a:avLst/>
            </a:prstGeom>
            <a:solidFill>
              <a:srgbClr val="660066">
                <a:alpha val="50000"/>
              </a:srgb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cxnSp>
        <p:nvCxnSpPr>
          <p:cNvPr id="449" name="Straight Connector 448"/>
          <p:cNvCxnSpPr/>
          <p:nvPr/>
        </p:nvCxnSpPr>
        <p:spPr>
          <a:xfrm rot="5400000" flipH="1" flipV="1">
            <a:off x="-1188704" y="3826589"/>
            <a:ext cx="3169826" cy="10851"/>
          </a:xfrm>
          <a:prstGeom prst="line">
            <a:avLst/>
          </a:prstGeom>
          <a:ln w="508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737" name="TextBox 460"/>
          <p:cNvSpPr txBox="1">
            <a:spLocks noChangeArrowheads="1"/>
          </p:cNvSpPr>
          <p:nvPr/>
        </p:nvSpPr>
        <p:spPr bwMode="auto">
          <a:xfrm>
            <a:off x="3962400" y="6205538"/>
            <a:ext cx="1828800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dirty="0"/>
              <a:t>HAM ISI “Plant”</a:t>
            </a:r>
          </a:p>
        </p:txBody>
      </p:sp>
      <p:grpSp>
        <p:nvGrpSpPr>
          <p:cNvPr id="44" name="Group 147"/>
          <p:cNvGrpSpPr/>
          <p:nvPr/>
        </p:nvGrpSpPr>
        <p:grpSpPr>
          <a:xfrm>
            <a:off x="1143000" y="994128"/>
            <a:ext cx="990600" cy="573088"/>
            <a:chOff x="1143000" y="1120775"/>
            <a:chExt cx="990600" cy="573088"/>
          </a:xfrm>
        </p:grpSpPr>
        <p:sp>
          <p:nvSpPr>
            <p:cNvPr id="469" name="Process 468"/>
            <p:cNvSpPr/>
            <p:nvPr/>
          </p:nvSpPr>
          <p:spPr bwMode="auto">
            <a:xfrm>
              <a:off x="1143000" y="1120775"/>
              <a:ext cx="990600" cy="573088"/>
            </a:xfrm>
            <a:prstGeom prst="flowChartProcess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70" name="Rectangle 469"/>
            <p:cNvSpPr/>
            <p:nvPr/>
          </p:nvSpPr>
          <p:spPr bwMode="auto">
            <a:xfrm>
              <a:off x="1252538" y="1184275"/>
              <a:ext cx="771525" cy="446088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476" name="Straight Connector 475"/>
            <p:cNvCxnSpPr/>
            <p:nvPr/>
          </p:nvCxnSpPr>
          <p:spPr bwMode="auto">
            <a:xfrm>
              <a:off x="1768475" y="1335088"/>
              <a:ext cx="260350" cy="1587"/>
            </a:xfrm>
            <a:prstGeom prst="line">
              <a:avLst/>
            </a:prstGeom>
            <a:ln>
              <a:solidFill>
                <a:schemeClr val="accent1"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7" name="Straight Connector 476"/>
            <p:cNvCxnSpPr/>
            <p:nvPr/>
          </p:nvCxnSpPr>
          <p:spPr bwMode="auto">
            <a:xfrm>
              <a:off x="1247775" y="1550988"/>
              <a:ext cx="207963" cy="0"/>
            </a:xfrm>
            <a:prstGeom prst="line">
              <a:avLst/>
            </a:prstGeom>
            <a:ln>
              <a:solidFill>
                <a:schemeClr val="accent1"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8" name="Straight Connector 477"/>
            <p:cNvCxnSpPr/>
            <p:nvPr/>
          </p:nvCxnSpPr>
          <p:spPr bwMode="auto">
            <a:xfrm rot="5400000" flipH="1" flipV="1">
              <a:off x="1364457" y="1354931"/>
              <a:ext cx="287338" cy="104775"/>
            </a:xfrm>
            <a:prstGeom prst="line">
              <a:avLst/>
            </a:prstGeom>
            <a:ln>
              <a:solidFill>
                <a:schemeClr val="accent1"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1" name="Straight Connector 500"/>
            <p:cNvCxnSpPr/>
            <p:nvPr/>
          </p:nvCxnSpPr>
          <p:spPr bwMode="auto">
            <a:xfrm rot="16200000" flipH="1">
              <a:off x="1706563" y="1273175"/>
              <a:ext cx="71438" cy="52387"/>
            </a:xfrm>
            <a:prstGeom prst="line">
              <a:avLst/>
            </a:prstGeom>
            <a:ln>
              <a:solidFill>
                <a:schemeClr val="accent1"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2" name="Straight Connector 501"/>
            <p:cNvCxnSpPr/>
            <p:nvPr/>
          </p:nvCxnSpPr>
          <p:spPr bwMode="auto">
            <a:xfrm>
              <a:off x="1560513" y="1263650"/>
              <a:ext cx="155575" cy="1588"/>
            </a:xfrm>
            <a:prstGeom prst="line">
              <a:avLst/>
            </a:prstGeom>
            <a:ln>
              <a:solidFill>
                <a:schemeClr val="accent1"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740" name="TextBox 511"/>
          <p:cNvSpPr txBox="1">
            <a:spLocks noChangeArrowheads="1"/>
          </p:cNvSpPr>
          <p:nvPr/>
        </p:nvSpPr>
        <p:spPr bwMode="auto">
          <a:xfrm>
            <a:off x="740075" y="620040"/>
            <a:ext cx="1905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800" dirty="0"/>
              <a:t>Sensor Correction</a:t>
            </a:r>
          </a:p>
        </p:txBody>
      </p:sp>
      <p:cxnSp>
        <p:nvCxnSpPr>
          <p:cNvPr id="153" name="Straight Connector 152"/>
          <p:cNvCxnSpPr/>
          <p:nvPr/>
        </p:nvCxnSpPr>
        <p:spPr>
          <a:xfrm rot="10800000">
            <a:off x="5932489" y="5192718"/>
            <a:ext cx="484981" cy="1588"/>
          </a:xfrm>
          <a:prstGeom prst="line">
            <a:avLst/>
          </a:prstGeom>
          <a:ln w="50800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6" name="Group 185"/>
          <p:cNvGrpSpPr/>
          <p:nvPr/>
        </p:nvGrpSpPr>
        <p:grpSpPr>
          <a:xfrm>
            <a:off x="6353176" y="4892675"/>
            <a:ext cx="1813200" cy="1234269"/>
            <a:chOff x="6353175" y="4892675"/>
            <a:chExt cx="1966913" cy="1355725"/>
          </a:xfrm>
        </p:grpSpPr>
        <p:pic>
          <p:nvPicPr>
            <p:cNvPr id="157" name="Picture 6" descr="HAM6ISI-LLO_Build-18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353175" y="4892675"/>
              <a:ext cx="1966913" cy="1355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9" name="Donut 158"/>
            <p:cNvSpPr/>
            <p:nvPr/>
          </p:nvSpPr>
          <p:spPr bwMode="auto">
            <a:xfrm>
              <a:off x="7397645" y="5012955"/>
              <a:ext cx="676580" cy="897462"/>
            </a:xfrm>
            <a:prstGeom prst="donut">
              <a:avLst>
                <a:gd name="adj" fmla="val 5554"/>
              </a:avLst>
            </a:prstGeom>
            <a:solidFill>
              <a:srgbClr val="FF6600"/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62" name="Left Arrow 161"/>
          <p:cNvSpPr/>
          <p:nvPr/>
        </p:nvSpPr>
        <p:spPr>
          <a:xfrm rot="10800000">
            <a:off x="3962400" y="1050924"/>
            <a:ext cx="1127125" cy="320675"/>
          </a:xfrm>
          <a:prstGeom prst="leftArrow">
            <a:avLst/>
          </a:prstGeom>
          <a:solidFill>
            <a:schemeClr val="tx1">
              <a:alpha val="27000"/>
            </a:schemeClr>
          </a:solidFill>
          <a:ln>
            <a:solidFill>
              <a:schemeClr val="tx1">
                <a:alpha val="4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TextBox 103"/>
          <p:cNvSpPr txBox="1">
            <a:spLocks noChangeArrowheads="1"/>
          </p:cNvSpPr>
          <p:nvPr/>
        </p:nvSpPr>
        <p:spPr bwMode="auto">
          <a:xfrm>
            <a:off x="4883773" y="2064603"/>
            <a:ext cx="755027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1600" dirty="0" smtClean="0">
                <a:solidFill>
                  <a:srgbClr val="FF0000"/>
                </a:solidFill>
              </a:rPr>
              <a:t>Super </a:t>
            </a:r>
          </a:p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Sensor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68" name="Left Arrow 167"/>
          <p:cNvSpPr/>
          <p:nvPr/>
        </p:nvSpPr>
        <p:spPr>
          <a:xfrm rot="16200000">
            <a:off x="8207375" y="3206492"/>
            <a:ext cx="1127125" cy="320675"/>
          </a:xfrm>
          <a:prstGeom prst="leftArrow">
            <a:avLst/>
          </a:prstGeom>
          <a:solidFill>
            <a:schemeClr val="tx1">
              <a:alpha val="27000"/>
            </a:schemeClr>
          </a:solidFill>
          <a:ln>
            <a:solidFill>
              <a:schemeClr val="tx1">
                <a:alpha val="4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Left Arrow 168"/>
          <p:cNvSpPr/>
          <p:nvPr/>
        </p:nvSpPr>
        <p:spPr>
          <a:xfrm rot="5400000">
            <a:off x="36003" y="4268255"/>
            <a:ext cx="1127125" cy="320675"/>
          </a:xfrm>
          <a:prstGeom prst="leftArrow">
            <a:avLst/>
          </a:prstGeom>
          <a:solidFill>
            <a:schemeClr val="tx1">
              <a:alpha val="27000"/>
            </a:schemeClr>
          </a:solidFill>
          <a:ln>
            <a:solidFill>
              <a:schemeClr val="tx1">
                <a:alpha val="4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Date Placeholder 16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LIGO-G0900141</a:t>
            </a:r>
            <a:endParaRPr lang="en-US"/>
          </a:p>
        </p:txBody>
      </p:sp>
      <p:sp>
        <p:nvSpPr>
          <p:cNvPr id="166" name="Slide Number Placeholder 16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1154B-8F42-B64A-9192-DF7C1D33A33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70" name="Footer Placeholder 16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Jeffrey Kissel, March 19, 2009</a:t>
            </a:r>
            <a:endParaRPr lang="en-US"/>
          </a:p>
        </p:txBody>
      </p:sp>
      <p:cxnSp>
        <p:nvCxnSpPr>
          <p:cNvPr id="194" name="Straight Connector 193"/>
          <p:cNvCxnSpPr>
            <a:stCxn id="469" idx="1"/>
          </p:cNvCxnSpPr>
          <p:nvPr/>
        </p:nvCxnSpPr>
        <p:spPr>
          <a:xfrm rot="10800000" flipV="1">
            <a:off x="173680" y="1280672"/>
            <a:ext cx="969320" cy="2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5" name="TextBox 460"/>
          <p:cNvSpPr txBox="1">
            <a:spLocks noChangeArrowheads="1"/>
          </p:cNvSpPr>
          <p:nvPr/>
        </p:nvSpPr>
        <p:spPr bwMode="auto">
          <a:xfrm>
            <a:off x="6766870" y="6115982"/>
            <a:ext cx="109869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Actuators</a:t>
            </a:r>
            <a:endParaRPr lang="en-US" sz="1800" dirty="0"/>
          </a:p>
        </p:txBody>
      </p:sp>
      <p:sp>
        <p:nvSpPr>
          <p:cNvPr id="206" name="Text Box 2"/>
          <p:cNvSpPr txBox="1">
            <a:spLocks noChangeArrowheads="1"/>
          </p:cNvSpPr>
          <p:nvPr/>
        </p:nvSpPr>
        <p:spPr bwMode="auto">
          <a:xfrm>
            <a:off x="1524000" y="-54352"/>
            <a:ext cx="59436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/>
              <a:t>The </a:t>
            </a:r>
            <a:r>
              <a:rPr lang="en-US" sz="3200" dirty="0">
                <a:solidFill>
                  <a:srgbClr val="660066"/>
                </a:solidFill>
              </a:rPr>
              <a:t>HAM ISI</a:t>
            </a:r>
            <a:endParaRPr lang="en-US" sz="3200" dirty="0" smtClean="0">
              <a:solidFill>
                <a:srgbClr val="660066"/>
              </a:solidFill>
            </a:endParaRPr>
          </a:p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Active Control Loops </a:t>
            </a:r>
            <a:r>
              <a:rPr lang="en-US" sz="2000" dirty="0" smtClean="0"/>
              <a:t>– Refresher!</a:t>
            </a:r>
            <a:endParaRPr lang="en-US" sz="2000" dirty="0"/>
          </a:p>
        </p:txBody>
      </p:sp>
      <p:grpSp>
        <p:nvGrpSpPr>
          <p:cNvPr id="187" name="Group 186"/>
          <p:cNvGrpSpPr/>
          <p:nvPr/>
        </p:nvGrpSpPr>
        <p:grpSpPr>
          <a:xfrm>
            <a:off x="1609961" y="4570185"/>
            <a:ext cx="1787662" cy="1255264"/>
            <a:chOff x="1609961" y="4570185"/>
            <a:chExt cx="1787662" cy="1255264"/>
          </a:xfrm>
        </p:grpSpPr>
        <p:pic>
          <p:nvPicPr>
            <p:cNvPr id="164" name="Picture 6" descr="HAM6ISI-LLO_Build-18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609961" y="4570185"/>
              <a:ext cx="1787662" cy="1255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1" name="Donut 170"/>
            <p:cNvSpPr/>
            <p:nvPr/>
          </p:nvSpPr>
          <p:spPr bwMode="auto">
            <a:xfrm>
              <a:off x="2634301" y="5358292"/>
              <a:ext cx="552033" cy="421868"/>
            </a:xfrm>
            <a:prstGeom prst="donut">
              <a:avLst>
                <a:gd name="adj" fmla="val 7543"/>
              </a:avLst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3" name="Donut 172"/>
            <p:cNvSpPr/>
            <p:nvPr/>
          </p:nvSpPr>
          <p:spPr bwMode="auto">
            <a:xfrm>
              <a:off x="1736650" y="4623059"/>
              <a:ext cx="992901" cy="887550"/>
            </a:xfrm>
            <a:prstGeom prst="donut">
              <a:avLst>
                <a:gd name="adj" fmla="val 4772"/>
              </a:avLst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75" name="TextBox 460"/>
          <p:cNvSpPr txBox="1">
            <a:spLocks noChangeArrowheads="1"/>
          </p:cNvSpPr>
          <p:nvPr/>
        </p:nvSpPr>
        <p:spPr bwMode="auto">
          <a:xfrm>
            <a:off x="1616139" y="5782404"/>
            <a:ext cx="19044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On Board Sensors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LIGO-G0900141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Jeffrey Kissel, March 19, 2009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1154B-8F42-B64A-9192-DF7C1D33A332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780224" y="4819868"/>
            <a:ext cx="30611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Thanks to R. Mittleman, </a:t>
            </a:r>
          </a:p>
          <a:p>
            <a:r>
              <a:rPr lang="en-US" dirty="0" smtClean="0"/>
              <a:t>C. Gray, and B. Lantz who did all the work!!</a:t>
            </a:r>
            <a:endParaRPr lang="en-US" dirty="0"/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838200" y="-7938"/>
            <a:ext cx="7620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Enhanced LIGO </a:t>
            </a:r>
            <a:r>
              <a:rPr lang="en-US" sz="2400" dirty="0" smtClean="0"/>
              <a:t>Seismic Isolation</a:t>
            </a:r>
          </a:p>
          <a:p>
            <a:pPr algn="ctr"/>
            <a:r>
              <a:rPr lang="en-US" sz="2000" dirty="0" smtClean="0">
                <a:solidFill>
                  <a:srgbClr val="000000"/>
                </a:solidFill>
              </a:rPr>
              <a:t>RESULTS!!</a:t>
            </a:r>
            <a:endParaRPr lang="en-US" sz="1600" dirty="0"/>
          </a:p>
        </p:txBody>
      </p:sp>
      <p:pic>
        <p:nvPicPr>
          <p:cNvPr id="10" name="Picture 9" descr="H1HAM6ISI_performanceASDs_X_090313_fortalk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929594" y="630493"/>
            <a:ext cx="7013011" cy="60131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LIGO-G0900141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Jeffrey Kissel, March 19, 2009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1154B-8F42-B64A-9192-DF7C1D33A332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780224" y="4819868"/>
            <a:ext cx="30611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Thanks to R. Mittleman, </a:t>
            </a:r>
          </a:p>
          <a:p>
            <a:r>
              <a:rPr lang="en-US" dirty="0" smtClean="0"/>
              <a:t>C. Gray, and B. Lantz who did all the work!!</a:t>
            </a:r>
            <a:endParaRPr lang="en-US" dirty="0"/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838200" y="-7938"/>
            <a:ext cx="7620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Enhanced LIGO </a:t>
            </a:r>
            <a:r>
              <a:rPr lang="en-US" sz="2400" dirty="0" smtClean="0"/>
              <a:t>Seismic Isolation</a:t>
            </a:r>
          </a:p>
          <a:p>
            <a:pPr algn="ctr"/>
            <a:r>
              <a:rPr lang="en-US" sz="2000" dirty="0" smtClean="0">
                <a:solidFill>
                  <a:srgbClr val="000000"/>
                </a:solidFill>
              </a:rPr>
              <a:t>RESULTS!!</a:t>
            </a:r>
            <a:endParaRPr lang="en-US" sz="1600" dirty="0"/>
          </a:p>
        </p:txBody>
      </p:sp>
      <p:pic>
        <p:nvPicPr>
          <p:cNvPr id="11" name="Picture 10" descr="H1HAM6ISI_performanceASDs_Y_090313_fortalk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923205" y="664088"/>
            <a:ext cx="7077365" cy="59252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LIGO-G0900141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Jeffrey Kissel, March 19, 2009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1154B-8F42-B64A-9192-DF7C1D33A332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780224" y="4819868"/>
            <a:ext cx="30611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Thanks to R. Mittleman, </a:t>
            </a:r>
          </a:p>
          <a:p>
            <a:r>
              <a:rPr lang="en-US" dirty="0" smtClean="0"/>
              <a:t>C. Gray, and B. Lantz who did all the work!!</a:t>
            </a:r>
            <a:endParaRPr lang="en-US" dirty="0"/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838200" y="-7938"/>
            <a:ext cx="7620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Enhanced LIGO </a:t>
            </a:r>
            <a:r>
              <a:rPr lang="en-US" sz="2400" dirty="0" smtClean="0"/>
              <a:t>Seismic Isolation</a:t>
            </a:r>
          </a:p>
          <a:p>
            <a:pPr algn="ctr"/>
            <a:r>
              <a:rPr lang="en-US" sz="2000" dirty="0" smtClean="0">
                <a:solidFill>
                  <a:srgbClr val="000000"/>
                </a:solidFill>
              </a:rPr>
              <a:t>RESULTS!!</a:t>
            </a:r>
            <a:endParaRPr lang="en-US" sz="1600" dirty="0"/>
          </a:p>
        </p:txBody>
      </p:sp>
      <p:pic>
        <p:nvPicPr>
          <p:cNvPr id="10" name="Picture 9" descr="H1HAM6ISI_performanceASDs_Z_090313_fortalk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890112" y="646881"/>
            <a:ext cx="7084243" cy="5933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Group 82"/>
          <p:cNvGrpSpPr/>
          <p:nvPr/>
        </p:nvGrpSpPr>
        <p:grpSpPr>
          <a:xfrm>
            <a:off x="4367790" y="243338"/>
            <a:ext cx="4765355" cy="4617237"/>
            <a:chOff x="4367790" y="243338"/>
            <a:chExt cx="4765355" cy="4617237"/>
          </a:xfrm>
        </p:grpSpPr>
        <p:grpSp>
          <p:nvGrpSpPr>
            <p:cNvPr id="82" name="Group 81"/>
            <p:cNvGrpSpPr/>
            <p:nvPr/>
          </p:nvGrpSpPr>
          <p:grpSpPr>
            <a:xfrm>
              <a:off x="4367790" y="243338"/>
              <a:ext cx="4765355" cy="4617237"/>
              <a:chOff x="4367790" y="243338"/>
              <a:chExt cx="4765355" cy="4617237"/>
            </a:xfrm>
          </p:grpSpPr>
          <p:pic>
            <p:nvPicPr>
              <p:cNvPr id="79" name="Picture 78" descr="FullDARMspectra_090312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2"/>
                  <a:stretch>
                    <a:fillRect/>
                  </a:stretch>
                </p:blipFill>
              </mc:Choice>
              <mc:Fallback>
                <p:blipFill>
                  <a:blip r:embed="rId3"/>
                  <a:stretch>
                    <a:fillRect/>
                  </a:stretch>
                </p:blipFill>
              </mc:Fallback>
            </mc:AlternateContent>
            <p:spPr>
              <a:xfrm>
                <a:off x="4367790" y="243338"/>
                <a:ext cx="4765355" cy="4617237"/>
              </a:xfrm>
              <a:prstGeom prst="rect">
                <a:avLst/>
              </a:prstGeom>
            </p:spPr>
          </p:pic>
          <p:sp>
            <p:nvSpPr>
              <p:cNvPr id="81" name="Rectangle 80"/>
              <p:cNvSpPr/>
              <p:nvPr/>
            </p:nvSpPr>
            <p:spPr>
              <a:xfrm>
                <a:off x="4591675" y="2073412"/>
                <a:ext cx="217100" cy="217111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0" name="TextBox 79"/>
            <p:cNvSpPr txBox="1"/>
            <p:nvPr/>
          </p:nvSpPr>
          <p:spPr>
            <a:xfrm rot="16200000">
              <a:off x="4311937" y="1890662"/>
              <a:ext cx="67742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 smtClean="0"/>
                <a:t>(m/rtHz)</a:t>
              </a:r>
              <a:endParaRPr lang="en-US" sz="1100" dirty="0"/>
            </a:p>
          </p:txBody>
        </p:sp>
      </p:grpSp>
      <p:sp>
        <p:nvSpPr>
          <p:cNvPr id="191" name="TextBox 190"/>
          <p:cNvSpPr txBox="1"/>
          <p:nvPr/>
        </p:nvSpPr>
        <p:spPr>
          <a:xfrm>
            <a:off x="7196880" y="1215819"/>
            <a:ext cx="165250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March 10, 2009</a:t>
            </a:r>
          </a:p>
          <a:p>
            <a:pPr algn="ctr"/>
            <a:r>
              <a:rPr lang="en-US" dirty="0" smtClean="0"/>
              <a:t>H1 at 14 W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LIGO-G0900141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Jeffrey Kissel, March 19, 2009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1154B-8F42-B64A-9192-DF7C1D33A332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107" name="Picture 106" descr="H1HAM6ISI_performanceASDs_Y_090313_fortalknotips_5to400Hz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49661" y="813211"/>
            <a:ext cx="4408755" cy="3665612"/>
          </a:xfrm>
          <a:prstGeom prst="rect">
            <a:avLst/>
          </a:prstGeom>
        </p:spPr>
      </p:pic>
      <p:cxnSp>
        <p:nvCxnSpPr>
          <p:cNvPr id="110" name="Straight Connector 109"/>
          <p:cNvCxnSpPr/>
          <p:nvPr/>
        </p:nvCxnSpPr>
        <p:spPr>
          <a:xfrm rot="5400000">
            <a:off x="1225598" y="3676165"/>
            <a:ext cx="1593003" cy="11140"/>
          </a:xfrm>
          <a:prstGeom prst="line">
            <a:avLst/>
          </a:prstGeom>
          <a:ln w="50800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 rot="16200000" flipH="1">
            <a:off x="3320058" y="2367618"/>
            <a:ext cx="612698" cy="11138"/>
          </a:xfrm>
          <a:prstGeom prst="line">
            <a:avLst/>
          </a:prstGeom>
          <a:ln w="50800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/>
          <p:nvPr/>
        </p:nvCxnSpPr>
        <p:spPr>
          <a:xfrm rot="16200000" flipH="1">
            <a:off x="3183750" y="4181318"/>
            <a:ext cx="655092" cy="10243"/>
          </a:xfrm>
          <a:prstGeom prst="line">
            <a:avLst/>
          </a:prstGeom>
          <a:ln w="508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/>
          <p:cNvCxnSpPr/>
          <p:nvPr/>
        </p:nvCxnSpPr>
        <p:spPr>
          <a:xfrm rot="5400000">
            <a:off x="2860709" y="4157414"/>
            <a:ext cx="748609" cy="432"/>
          </a:xfrm>
          <a:prstGeom prst="line">
            <a:avLst/>
          </a:prstGeom>
          <a:ln w="50800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 rot="16200000" flipH="1">
            <a:off x="4336799" y="3006094"/>
            <a:ext cx="1570725" cy="22282"/>
          </a:xfrm>
          <a:prstGeom prst="line">
            <a:avLst/>
          </a:prstGeom>
          <a:ln w="50800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/>
          <p:nvPr/>
        </p:nvCxnSpPr>
        <p:spPr>
          <a:xfrm rot="16200000" flipH="1">
            <a:off x="5443010" y="2855401"/>
            <a:ext cx="1043592" cy="7567"/>
          </a:xfrm>
          <a:prstGeom prst="line">
            <a:avLst/>
          </a:prstGeom>
          <a:ln w="50800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 rot="16200000" flipH="1">
            <a:off x="5739673" y="2350548"/>
            <a:ext cx="1043592" cy="7567"/>
          </a:xfrm>
          <a:prstGeom prst="line">
            <a:avLst/>
          </a:prstGeom>
          <a:ln w="50800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/>
          <p:cNvCxnSpPr/>
          <p:nvPr/>
        </p:nvCxnSpPr>
        <p:spPr>
          <a:xfrm rot="16200000" flipH="1">
            <a:off x="5661964" y="3063501"/>
            <a:ext cx="932193" cy="7567"/>
          </a:xfrm>
          <a:prstGeom prst="line">
            <a:avLst/>
          </a:prstGeom>
          <a:ln w="508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/>
          <p:cNvCxnSpPr/>
          <p:nvPr/>
        </p:nvCxnSpPr>
        <p:spPr>
          <a:xfrm rot="16200000" flipH="1">
            <a:off x="5381489" y="3128975"/>
            <a:ext cx="1004299" cy="433"/>
          </a:xfrm>
          <a:prstGeom prst="line">
            <a:avLst/>
          </a:prstGeom>
          <a:ln w="50800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/>
          <p:cNvCxnSpPr/>
          <p:nvPr/>
        </p:nvCxnSpPr>
        <p:spPr>
          <a:xfrm rot="16200000" flipH="1">
            <a:off x="5873350" y="2840710"/>
            <a:ext cx="884075" cy="3997"/>
          </a:xfrm>
          <a:prstGeom prst="line">
            <a:avLst/>
          </a:prstGeom>
          <a:ln w="50800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/>
          <p:cNvCxnSpPr/>
          <p:nvPr/>
        </p:nvCxnSpPr>
        <p:spPr>
          <a:xfrm rot="16200000" flipH="1">
            <a:off x="5780648" y="2837151"/>
            <a:ext cx="884075" cy="3997"/>
          </a:xfrm>
          <a:prstGeom prst="line">
            <a:avLst/>
          </a:prstGeom>
          <a:ln w="50800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/>
          <p:cNvCxnSpPr/>
          <p:nvPr/>
        </p:nvCxnSpPr>
        <p:spPr>
          <a:xfrm rot="16200000" flipH="1">
            <a:off x="3327625" y="4207319"/>
            <a:ext cx="612698" cy="11138"/>
          </a:xfrm>
          <a:prstGeom prst="line">
            <a:avLst/>
          </a:prstGeom>
          <a:ln w="50800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/>
          <p:cNvCxnSpPr/>
          <p:nvPr/>
        </p:nvCxnSpPr>
        <p:spPr>
          <a:xfrm rot="16200000" flipH="1">
            <a:off x="3925666" y="4315159"/>
            <a:ext cx="612698" cy="11138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/>
          <p:cNvCxnSpPr/>
          <p:nvPr/>
        </p:nvCxnSpPr>
        <p:spPr>
          <a:xfrm rot="16200000" flipH="1">
            <a:off x="6372546" y="2393551"/>
            <a:ext cx="612698" cy="11138"/>
          </a:xfrm>
          <a:prstGeom prst="line">
            <a:avLst/>
          </a:prstGeom>
          <a:ln w="50800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/>
          <p:cNvCxnSpPr/>
          <p:nvPr/>
        </p:nvCxnSpPr>
        <p:spPr>
          <a:xfrm rot="16200000" flipH="1">
            <a:off x="6424677" y="2390843"/>
            <a:ext cx="612698" cy="11138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/>
          <p:cNvCxnSpPr/>
          <p:nvPr/>
        </p:nvCxnSpPr>
        <p:spPr>
          <a:xfrm rot="16200000" flipH="1">
            <a:off x="3926084" y="2360394"/>
            <a:ext cx="612698" cy="11138"/>
          </a:xfrm>
          <a:prstGeom prst="line">
            <a:avLst/>
          </a:prstGeom>
          <a:ln w="50800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79" name="Group 178"/>
          <p:cNvGrpSpPr/>
          <p:nvPr/>
        </p:nvGrpSpPr>
        <p:grpSpPr>
          <a:xfrm>
            <a:off x="-118060" y="4653384"/>
            <a:ext cx="1943448" cy="1987709"/>
            <a:chOff x="-118060" y="4653384"/>
            <a:chExt cx="1943448" cy="1987709"/>
          </a:xfrm>
        </p:grpSpPr>
        <p:grpSp>
          <p:nvGrpSpPr>
            <p:cNvPr id="164" name="Group 163"/>
            <p:cNvGrpSpPr/>
            <p:nvPr/>
          </p:nvGrpSpPr>
          <p:grpSpPr>
            <a:xfrm>
              <a:off x="-118060" y="4653384"/>
              <a:ext cx="1943448" cy="1674074"/>
              <a:chOff x="-129201" y="4809344"/>
              <a:chExt cx="1943448" cy="1674074"/>
            </a:xfrm>
          </p:grpSpPr>
          <p:grpSp>
            <p:nvGrpSpPr>
              <p:cNvPr id="114" name="Group 113"/>
              <p:cNvGrpSpPr/>
              <p:nvPr/>
            </p:nvGrpSpPr>
            <p:grpSpPr>
              <a:xfrm>
                <a:off x="-129201" y="5135492"/>
                <a:ext cx="1943448" cy="1347926"/>
                <a:chOff x="-109842" y="4934973"/>
                <a:chExt cx="2363024" cy="1682125"/>
              </a:xfrm>
            </p:grpSpPr>
            <p:grpSp>
              <p:nvGrpSpPr>
                <p:cNvPr id="10" name="Group 33"/>
                <p:cNvGrpSpPr/>
                <p:nvPr/>
              </p:nvGrpSpPr>
              <p:grpSpPr>
                <a:xfrm>
                  <a:off x="-109842" y="4952761"/>
                  <a:ext cx="2363024" cy="1625360"/>
                  <a:chOff x="-332491" y="4108816"/>
                  <a:chExt cx="3632072" cy="2827489"/>
                </a:xfrm>
              </p:grpSpPr>
              <p:pic>
                <p:nvPicPr>
                  <p:cNvPr id="11" name="Picture 10" descr="eLIGOHAMChamber_withISI.png"/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-111849" y="4108816"/>
                    <a:ext cx="3411430" cy="2827489"/>
                  </a:xfrm>
                  <a:prstGeom prst="rect">
                    <a:avLst/>
                  </a:prstGeom>
                </p:spPr>
              </p:pic>
              <p:sp>
                <p:nvSpPr>
                  <p:cNvPr id="12" name="Donut 11"/>
                  <p:cNvSpPr/>
                  <p:nvPr/>
                </p:nvSpPr>
                <p:spPr>
                  <a:xfrm rot="2225515">
                    <a:off x="-332491" y="5233756"/>
                    <a:ext cx="2304161" cy="832146"/>
                  </a:xfrm>
                  <a:prstGeom prst="donut">
                    <a:avLst>
                      <a:gd name="adj" fmla="val 6245"/>
                    </a:avLst>
                  </a:prstGeom>
                  <a:solidFill>
                    <a:srgbClr val="0000FF"/>
                  </a:solidFill>
                  <a:ln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108" name="Frame 107"/>
                <p:cNvSpPr/>
                <p:nvPr/>
              </p:nvSpPr>
              <p:spPr>
                <a:xfrm>
                  <a:off x="55705" y="4934973"/>
                  <a:ext cx="2172501" cy="1682125"/>
                </a:xfrm>
                <a:prstGeom prst="frame">
                  <a:avLst>
                    <a:gd name="adj1" fmla="val 3749"/>
                  </a:avLst>
                </a:prstGeom>
                <a:solidFill>
                  <a:srgbClr val="000090"/>
                </a:solidFill>
                <a:ln>
                  <a:solidFill>
                    <a:srgbClr val="00009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63" name="TextBox 162"/>
              <p:cNvSpPr txBox="1"/>
              <p:nvPr/>
            </p:nvSpPr>
            <p:spPr>
              <a:xfrm>
                <a:off x="342216" y="4809344"/>
                <a:ext cx="12442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33 Hz (in X)</a:t>
                </a:r>
                <a:endParaRPr lang="en-US" dirty="0"/>
              </a:p>
            </p:txBody>
          </p:sp>
        </p:grpSp>
        <p:sp>
          <p:nvSpPr>
            <p:cNvPr id="171" name="TextBox 170"/>
            <p:cNvSpPr txBox="1"/>
            <p:nvPr/>
          </p:nvSpPr>
          <p:spPr>
            <a:xfrm>
              <a:off x="119133" y="6271761"/>
              <a:ext cx="15642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iLIGO Gullwing</a:t>
              </a:r>
              <a:endParaRPr lang="en-US" dirty="0"/>
            </a:p>
          </p:txBody>
        </p:sp>
      </p:grpSp>
      <p:grpSp>
        <p:nvGrpSpPr>
          <p:cNvPr id="180" name="Group 179"/>
          <p:cNvGrpSpPr/>
          <p:nvPr/>
        </p:nvGrpSpPr>
        <p:grpSpPr>
          <a:xfrm>
            <a:off x="1745567" y="4645804"/>
            <a:ext cx="1307044" cy="2167636"/>
            <a:chOff x="1745567" y="4645804"/>
            <a:chExt cx="1307044" cy="2167636"/>
          </a:xfrm>
        </p:grpSpPr>
        <p:grpSp>
          <p:nvGrpSpPr>
            <p:cNvPr id="165" name="Group 164"/>
            <p:cNvGrpSpPr/>
            <p:nvPr/>
          </p:nvGrpSpPr>
          <p:grpSpPr>
            <a:xfrm>
              <a:off x="1845839" y="4645804"/>
              <a:ext cx="1128818" cy="1848757"/>
              <a:chOff x="1801275" y="4623524"/>
              <a:chExt cx="1128818" cy="2045095"/>
            </a:xfrm>
          </p:grpSpPr>
          <p:grpSp>
            <p:nvGrpSpPr>
              <p:cNvPr id="115" name="Group 114"/>
              <p:cNvGrpSpPr/>
              <p:nvPr/>
            </p:nvGrpSpPr>
            <p:grpSpPr>
              <a:xfrm>
                <a:off x="1801275" y="4990672"/>
                <a:ext cx="1128818" cy="1677947"/>
                <a:chOff x="2280337" y="4856996"/>
                <a:chExt cx="1329357" cy="1989864"/>
              </a:xfrm>
            </p:grpSpPr>
            <p:pic>
              <p:nvPicPr>
                <p:cNvPr id="29" name="Picture 28" descr="powerlines.jpg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352285" y="4949790"/>
                  <a:ext cx="1195564" cy="1822016"/>
                </a:xfrm>
                <a:prstGeom prst="rect">
                  <a:avLst/>
                </a:prstGeom>
              </p:spPr>
            </p:pic>
            <p:sp>
              <p:nvSpPr>
                <p:cNvPr id="112" name="Frame 111"/>
                <p:cNvSpPr/>
                <p:nvPr/>
              </p:nvSpPr>
              <p:spPr>
                <a:xfrm>
                  <a:off x="2280337" y="4856996"/>
                  <a:ext cx="1329357" cy="1989864"/>
                </a:xfrm>
                <a:prstGeom prst="frame">
                  <a:avLst>
                    <a:gd name="adj1" fmla="val 3749"/>
                  </a:avLst>
                </a:prstGeom>
                <a:solidFill>
                  <a:srgbClr val="800000"/>
                </a:solidFill>
                <a:ln>
                  <a:solidFill>
                    <a:srgbClr val="8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62" name="TextBox 161"/>
              <p:cNvSpPr txBox="1"/>
              <p:nvPr/>
            </p:nvSpPr>
            <p:spPr>
              <a:xfrm>
                <a:off x="1916675" y="4623524"/>
                <a:ext cx="9420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 smtClean="0"/>
                  <a:t>n</a:t>
                </a:r>
                <a:r>
                  <a:rPr lang="en-US" dirty="0" smtClean="0"/>
                  <a:t>*60 Hz</a:t>
                </a:r>
                <a:endParaRPr lang="en-US" dirty="0"/>
              </a:p>
            </p:txBody>
          </p:sp>
        </p:grpSp>
        <p:sp>
          <p:nvSpPr>
            <p:cNvPr id="172" name="TextBox 171"/>
            <p:cNvSpPr txBox="1"/>
            <p:nvPr/>
          </p:nvSpPr>
          <p:spPr>
            <a:xfrm>
              <a:off x="1745567" y="6444108"/>
              <a:ext cx="13070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Power Lines</a:t>
              </a:r>
              <a:endParaRPr lang="en-US" dirty="0"/>
            </a:p>
          </p:txBody>
        </p:sp>
      </p:grpSp>
      <p:grpSp>
        <p:nvGrpSpPr>
          <p:cNvPr id="181" name="Group 180"/>
          <p:cNvGrpSpPr/>
          <p:nvPr/>
        </p:nvGrpSpPr>
        <p:grpSpPr>
          <a:xfrm>
            <a:off x="2972555" y="4671640"/>
            <a:ext cx="1736305" cy="1927151"/>
            <a:chOff x="2972555" y="4671640"/>
            <a:chExt cx="1736305" cy="1927151"/>
          </a:xfrm>
        </p:grpSpPr>
        <p:grpSp>
          <p:nvGrpSpPr>
            <p:cNvPr id="166" name="Group 165"/>
            <p:cNvGrpSpPr/>
            <p:nvPr/>
          </p:nvGrpSpPr>
          <p:grpSpPr>
            <a:xfrm>
              <a:off x="2972555" y="4671640"/>
              <a:ext cx="1695536" cy="1603523"/>
              <a:chOff x="2894568" y="4883300"/>
              <a:chExt cx="1695536" cy="1603523"/>
            </a:xfrm>
          </p:grpSpPr>
          <p:grpSp>
            <p:nvGrpSpPr>
              <p:cNvPr id="144" name="Group 143"/>
              <p:cNvGrpSpPr/>
              <p:nvPr/>
            </p:nvGrpSpPr>
            <p:grpSpPr>
              <a:xfrm>
                <a:off x="2894568" y="5191192"/>
                <a:ext cx="1695536" cy="1295631"/>
                <a:chOff x="3641017" y="4979534"/>
                <a:chExt cx="2152318" cy="1585269"/>
              </a:xfrm>
            </p:grpSpPr>
            <p:pic>
              <p:nvPicPr>
                <p:cNvPr id="61" name="Picture 60" descr="bladespringmode154Hz.pdf"/>
                <p:cNvPicPr>
                  <a:picLocks noChangeAspect="1"/>
                </p:cNvPicPr>
                <p:nvPr/>
              </p:nvPicPr>
              <mc:AlternateContent>
                <mc:Choice xmlns:ma="http://schemas.microsoft.com/office/mac/drawingml/2008/main" Requires="ma">
                  <p:blipFill>
                    <a:blip r:embed="rId8"/>
                    <a:stretch>
                      <a:fillRect/>
                    </a:stretch>
                  </p:blipFill>
                </mc:Choice>
                <mc:Fallback>
                  <p:blipFill>
                    <a:blip r:embed="rId9"/>
                    <a:stretch>
                      <a:fillRect/>
                    </a:stretch>
                  </p:blipFill>
                </mc:Fallback>
              </mc:AlternateContent>
              <p:spPr>
                <a:xfrm>
                  <a:off x="3641017" y="5157772"/>
                  <a:ext cx="2015841" cy="1243219"/>
                </a:xfrm>
                <a:prstGeom prst="rect">
                  <a:avLst/>
                </a:prstGeom>
              </p:spPr>
            </p:pic>
            <p:sp>
              <p:nvSpPr>
                <p:cNvPr id="130" name="Frame 129"/>
                <p:cNvSpPr/>
                <p:nvPr/>
              </p:nvSpPr>
              <p:spPr>
                <a:xfrm>
                  <a:off x="3698822" y="4979534"/>
                  <a:ext cx="2094513" cy="1585269"/>
                </a:xfrm>
                <a:prstGeom prst="frame">
                  <a:avLst>
                    <a:gd name="adj1" fmla="val 3749"/>
                  </a:avLst>
                </a:prstGeom>
                <a:solidFill>
                  <a:schemeClr val="accent5">
                    <a:lumMod val="75000"/>
                  </a:schemeClr>
                </a:solidFill>
                <a:ln>
                  <a:solidFill>
                    <a:schemeClr val="accent5">
                      <a:lumMod val="7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61" name="TextBox 160"/>
              <p:cNvSpPr txBox="1"/>
              <p:nvPr/>
            </p:nvSpPr>
            <p:spPr>
              <a:xfrm>
                <a:off x="3357442" y="4883300"/>
                <a:ext cx="82586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153 Hz</a:t>
                </a:r>
                <a:endParaRPr lang="en-US" dirty="0"/>
              </a:p>
            </p:txBody>
          </p:sp>
        </p:grpSp>
        <p:sp>
          <p:nvSpPr>
            <p:cNvPr id="173" name="TextBox 172"/>
            <p:cNvSpPr txBox="1"/>
            <p:nvPr/>
          </p:nvSpPr>
          <p:spPr>
            <a:xfrm>
              <a:off x="3081491" y="6229459"/>
              <a:ext cx="16273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ISI Blade Spring</a:t>
              </a:r>
              <a:endParaRPr lang="en-US" dirty="0"/>
            </a:p>
          </p:txBody>
        </p:sp>
      </p:grpSp>
      <p:grpSp>
        <p:nvGrpSpPr>
          <p:cNvPr id="182" name="Group 181"/>
          <p:cNvGrpSpPr/>
          <p:nvPr/>
        </p:nvGrpSpPr>
        <p:grpSpPr>
          <a:xfrm>
            <a:off x="4700737" y="4652921"/>
            <a:ext cx="1683073" cy="2023901"/>
            <a:chOff x="4700737" y="4652921"/>
            <a:chExt cx="1683073" cy="2023901"/>
          </a:xfrm>
        </p:grpSpPr>
        <p:grpSp>
          <p:nvGrpSpPr>
            <p:cNvPr id="167" name="Group 166"/>
            <p:cNvGrpSpPr/>
            <p:nvPr/>
          </p:nvGrpSpPr>
          <p:grpSpPr>
            <a:xfrm>
              <a:off x="4700737" y="4652921"/>
              <a:ext cx="1683073" cy="1752522"/>
              <a:chOff x="4589327" y="4652920"/>
              <a:chExt cx="1816766" cy="1922307"/>
            </a:xfrm>
          </p:grpSpPr>
          <p:grpSp>
            <p:nvGrpSpPr>
              <p:cNvPr id="145" name="Group 144"/>
              <p:cNvGrpSpPr/>
              <p:nvPr/>
            </p:nvGrpSpPr>
            <p:grpSpPr>
              <a:xfrm>
                <a:off x="4589327" y="5001814"/>
                <a:ext cx="1816766" cy="1573413"/>
                <a:chOff x="5859402" y="5026124"/>
                <a:chExt cx="2055301" cy="1582523"/>
              </a:xfrm>
            </p:grpSpPr>
            <p:pic>
              <p:nvPicPr>
                <p:cNvPr id="13" name="Picture 12" descr="TheOMC.jpg"/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903770" y="5068654"/>
                  <a:ext cx="2010933" cy="1507766"/>
                </a:xfrm>
                <a:prstGeom prst="rect">
                  <a:avLst/>
                </a:prstGeom>
              </p:spPr>
            </p:pic>
            <p:sp>
              <p:nvSpPr>
                <p:cNvPr id="137" name="Frame 136"/>
                <p:cNvSpPr/>
                <p:nvPr/>
              </p:nvSpPr>
              <p:spPr>
                <a:xfrm>
                  <a:off x="5859402" y="5026124"/>
                  <a:ext cx="2043056" cy="1582523"/>
                </a:xfrm>
                <a:prstGeom prst="frame">
                  <a:avLst>
                    <a:gd name="adj1" fmla="val 3749"/>
                  </a:avLst>
                </a:prstGeom>
                <a:solidFill>
                  <a:srgbClr val="FF6600"/>
                </a:solidFill>
                <a:ln>
                  <a:solidFill>
                    <a:srgbClr val="FF66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60" name="TextBox 159"/>
              <p:cNvSpPr txBox="1"/>
              <p:nvPr/>
            </p:nvSpPr>
            <p:spPr>
              <a:xfrm>
                <a:off x="5099017" y="4652920"/>
                <a:ext cx="82586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110 Hz</a:t>
                </a:r>
                <a:endParaRPr lang="en-US" dirty="0"/>
              </a:p>
            </p:txBody>
          </p:sp>
        </p:grpSp>
        <p:sp>
          <p:nvSpPr>
            <p:cNvPr id="174" name="TextBox 173"/>
            <p:cNvSpPr txBox="1"/>
            <p:nvPr/>
          </p:nvSpPr>
          <p:spPr>
            <a:xfrm>
              <a:off x="4746497" y="6307490"/>
              <a:ext cx="15661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The OMC Cage</a:t>
              </a:r>
              <a:endParaRPr lang="en-US" dirty="0"/>
            </a:p>
          </p:txBody>
        </p:sp>
      </p:grpSp>
      <p:grpSp>
        <p:nvGrpSpPr>
          <p:cNvPr id="183" name="Group 182"/>
          <p:cNvGrpSpPr/>
          <p:nvPr/>
        </p:nvGrpSpPr>
        <p:grpSpPr>
          <a:xfrm>
            <a:off x="6267989" y="4652919"/>
            <a:ext cx="1351652" cy="2268100"/>
            <a:chOff x="6267989" y="4652919"/>
            <a:chExt cx="1351652" cy="2268100"/>
          </a:xfrm>
        </p:grpSpPr>
        <p:grpSp>
          <p:nvGrpSpPr>
            <p:cNvPr id="168" name="Group 167"/>
            <p:cNvGrpSpPr/>
            <p:nvPr/>
          </p:nvGrpSpPr>
          <p:grpSpPr>
            <a:xfrm>
              <a:off x="6267989" y="4652919"/>
              <a:ext cx="1351652" cy="1707965"/>
              <a:chOff x="6235695" y="4707587"/>
              <a:chExt cx="1441855" cy="1786971"/>
            </a:xfrm>
          </p:grpSpPr>
          <p:grpSp>
            <p:nvGrpSpPr>
              <p:cNvPr id="146" name="Group 145"/>
              <p:cNvGrpSpPr/>
              <p:nvPr/>
            </p:nvGrpSpPr>
            <p:grpSpPr>
              <a:xfrm>
                <a:off x="6395966" y="5057513"/>
                <a:ext cx="1068524" cy="1437045"/>
                <a:chOff x="7922286" y="5001813"/>
                <a:chExt cx="1221714" cy="1659845"/>
              </a:xfrm>
            </p:grpSpPr>
            <p:pic>
              <p:nvPicPr>
                <p:cNvPr id="14" name="Picture 13" descr="TipTilts.jpg"/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955048" y="5046374"/>
                  <a:ext cx="1188952" cy="1583004"/>
                </a:xfrm>
                <a:prstGeom prst="rect">
                  <a:avLst/>
                </a:prstGeom>
              </p:spPr>
            </p:pic>
            <p:sp>
              <p:nvSpPr>
                <p:cNvPr id="143" name="Frame 142"/>
                <p:cNvSpPr/>
                <p:nvPr/>
              </p:nvSpPr>
              <p:spPr>
                <a:xfrm>
                  <a:off x="7922286" y="5001813"/>
                  <a:ext cx="1221714" cy="1659845"/>
                </a:xfrm>
                <a:prstGeom prst="frame">
                  <a:avLst>
                    <a:gd name="adj1" fmla="val 3749"/>
                  </a:avLst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58" name="TextBox 157"/>
              <p:cNvSpPr txBox="1"/>
              <p:nvPr/>
            </p:nvSpPr>
            <p:spPr>
              <a:xfrm>
                <a:off x="6235695" y="4707587"/>
                <a:ext cx="1441855" cy="3864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169 - 200 Hz</a:t>
                </a:r>
                <a:endParaRPr lang="en-US" dirty="0"/>
              </a:p>
            </p:txBody>
          </p:sp>
        </p:grpSp>
        <p:sp>
          <p:nvSpPr>
            <p:cNvPr id="175" name="TextBox 174"/>
            <p:cNvSpPr txBox="1"/>
            <p:nvPr/>
          </p:nvSpPr>
          <p:spPr>
            <a:xfrm>
              <a:off x="6469781" y="6274688"/>
              <a:ext cx="88696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The TT </a:t>
              </a:r>
            </a:p>
            <a:p>
              <a:r>
                <a:rPr lang="en-US" dirty="0" smtClean="0"/>
                <a:t>Bounce</a:t>
              </a:r>
              <a:endParaRPr lang="en-US" dirty="0"/>
            </a:p>
          </p:txBody>
        </p:sp>
      </p:grpSp>
      <p:grpSp>
        <p:nvGrpSpPr>
          <p:cNvPr id="184" name="Group 183"/>
          <p:cNvGrpSpPr/>
          <p:nvPr/>
        </p:nvGrpSpPr>
        <p:grpSpPr>
          <a:xfrm>
            <a:off x="7464490" y="4689896"/>
            <a:ext cx="1668369" cy="1954744"/>
            <a:chOff x="7464490" y="4689896"/>
            <a:chExt cx="1668369" cy="1954744"/>
          </a:xfrm>
        </p:grpSpPr>
        <p:grpSp>
          <p:nvGrpSpPr>
            <p:cNvPr id="170" name="Group 169"/>
            <p:cNvGrpSpPr/>
            <p:nvPr/>
          </p:nvGrpSpPr>
          <p:grpSpPr>
            <a:xfrm>
              <a:off x="7464490" y="4689896"/>
              <a:ext cx="1668369" cy="1603988"/>
              <a:chOff x="7475631" y="4946116"/>
              <a:chExt cx="1668369" cy="1603988"/>
            </a:xfrm>
          </p:grpSpPr>
          <p:sp>
            <p:nvSpPr>
              <p:cNvPr id="152" name="Frame 151"/>
              <p:cNvSpPr/>
              <p:nvPr/>
            </p:nvSpPr>
            <p:spPr>
              <a:xfrm>
                <a:off x="7475631" y="5254473"/>
                <a:ext cx="1668369" cy="1295631"/>
              </a:xfrm>
              <a:prstGeom prst="frame">
                <a:avLst>
                  <a:gd name="adj1" fmla="val 3749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69" name="Group 168"/>
              <p:cNvGrpSpPr/>
              <p:nvPr/>
            </p:nvGrpSpPr>
            <p:grpSpPr>
              <a:xfrm>
                <a:off x="7475631" y="4946116"/>
                <a:ext cx="1668369" cy="1458274"/>
                <a:chOff x="7475631" y="4946116"/>
                <a:chExt cx="1668369" cy="1458274"/>
              </a:xfrm>
            </p:grpSpPr>
            <p:pic>
              <p:nvPicPr>
                <p:cNvPr id="150" name="Picture 149" descr="pringlemode362Hz.pdf"/>
                <p:cNvPicPr>
                  <a:picLocks noChangeAspect="1"/>
                </p:cNvPicPr>
                <p:nvPr/>
              </p:nvPicPr>
              <mc:AlternateContent>
                <mc:Choice xmlns:ma="http://schemas.microsoft.com/office/mac/drawingml/2008/main" Requires="ma">
                  <p:blipFill>
                    <a:blip r:embed="rId12"/>
                    <a:stretch>
                      <a:fillRect/>
                    </a:stretch>
                  </p:blipFill>
                </mc:Choice>
                <mc:Fallback>
                  <p:blipFill>
                    <a:blip r:embed="rId13"/>
                    <a:stretch>
                      <a:fillRect/>
                    </a:stretch>
                  </p:blipFill>
                </mc:Fallback>
              </mc:AlternateContent>
              <p:spPr>
                <a:xfrm>
                  <a:off x="7475631" y="5302592"/>
                  <a:ext cx="1668369" cy="1101798"/>
                </a:xfrm>
                <a:prstGeom prst="rect">
                  <a:avLst/>
                </a:prstGeom>
              </p:spPr>
            </p:pic>
            <p:sp>
              <p:nvSpPr>
                <p:cNvPr id="157" name="TextBox 156"/>
                <p:cNvSpPr txBox="1"/>
                <p:nvPr/>
              </p:nvSpPr>
              <p:spPr>
                <a:xfrm>
                  <a:off x="7898990" y="4946116"/>
                  <a:ext cx="82586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362 Hz</a:t>
                  </a:r>
                  <a:endParaRPr lang="en-US" dirty="0"/>
                </a:p>
              </p:txBody>
            </p:sp>
          </p:grpSp>
        </p:grpSp>
        <p:sp>
          <p:nvSpPr>
            <p:cNvPr id="176" name="TextBox 175"/>
            <p:cNvSpPr txBox="1"/>
            <p:nvPr/>
          </p:nvSpPr>
          <p:spPr>
            <a:xfrm>
              <a:off x="7791990" y="6275308"/>
              <a:ext cx="1109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ISI Pringle</a:t>
              </a:r>
              <a:endParaRPr lang="en-US" dirty="0"/>
            </a:p>
          </p:txBody>
        </p:sp>
      </p:grpSp>
      <p:cxnSp>
        <p:nvCxnSpPr>
          <p:cNvPr id="177" name="Straight Connector 176"/>
          <p:cNvCxnSpPr/>
          <p:nvPr/>
        </p:nvCxnSpPr>
        <p:spPr>
          <a:xfrm rot="16200000" flipH="1">
            <a:off x="4960660" y="2372828"/>
            <a:ext cx="1043592" cy="7567"/>
          </a:xfrm>
          <a:prstGeom prst="line">
            <a:avLst/>
          </a:prstGeom>
          <a:ln w="50800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8" name="Rectangle 4"/>
          <p:cNvSpPr>
            <a:spLocks noChangeArrowheads="1"/>
          </p:cNvSpPr>
          <p:nvPr/>
        </p:nvSpPr>
        <p:spPr bwMode="auto">
          <a:xfrm>
            <a:off x="381000" y="-152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3200" dirty="0" smtClean="0"/>
              <a:t>The </a:t>
            </a:r>
            <a:r>
              <a:rPr lang="en-US" sz="3200" dirty="0" smtClean="0">
                <a:solidFill>
                  <a:srgbClr val="FF0000"/>
                </a:solidFill>
              </a:rPr>
              <a:t>eLIGO </a:t>
            </a:r>
            <a:r>
              <a:rPr lang="en-US" sz="3200" dirty="0">
                <a:solidFill>
                  <a:srgbClr val="FF0000"/>
                </a:solidFill>
              </a:rPr>
              <a:t>HAM ISI</a:t>
            </a:r>
            <a:r>
              <a:rPr lang="en-US" sz="2800" dirty="0" smtClean="0">
                <a:solidFill>
                  <a:schemeClr val="tx2"/>
                </a:solidFill>
              </a:rPr>
              <a:t/>
            </a:r>
            <a:br>
              <a:rPr lang="en-US" sz="2800" dirty="0" smtClean="0">
                <a:solidFill>
                  <a:schemeClr val="tx2"/>
                </a:solidFill>
              </a:rPr>
            </a:br>
            <a:r>
              <a:rPr lang="en-US" sz="2000" dirty="0" smtClean="0">
                <a:solidFill>
                  <a:srgbClr val="000000"/>
                </a:solidFill>
              </a:rPr>
              <a:t>Noise and Resonance Couplings to DARM</a:t>
            </a:r>
            <a:endParaRPr lang="en-US" sz="2800" dirty="0">
              <a:solidFill>
                <a:srgbClr val="000000"/>
              </a:solidFill>
            </a:endParaRPr>
          </a:p>
        </p:txBody>
      </p:sp>
      <p:cxnSp>
        <p:nvCxnSpPr>
          <p:cNvPr id="187" name="Straight Connector 186"/>
          <p:cNvCxnSpPr/>
          <p:nvPr/>
        </p:nvCxnSpPr>
        <p:spPr>
          <a:xfrm rot="16200000" flipH="1">
            <a:off x="3785399" y="2360816"/>
            <a:ext cx="612698" cy="11138"/>
          </a:xfrm>
          <a:prstGeom prst="line">
            <a:avLst/>
          </a:prstGeom>
          <a:ln w="50800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/>
          <p:cNvCxnSpPr/>
          <p:nvPr/>
        </p:nvCxnSpPr>
        <p:spPr>
          <a:xfrm rot="16200000" flipH="1">
            <a:off x="2994837" y="2378895"/>
            <a:ext cx="612698" cy="11138"/>
          </a:xfrm>
          <a:prstGeom prst="line">
            <a:avLst/>
          </a:prstGeom>
          <a:ln w="50800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Connector 189"/>
          <p:cNvCxnSpPr/>
          <p:nvPr/>
        </p:nvCxnSpPr>
        <p:spPr>
          <a:xfrm rot="16200000" flipH="1">
            <a:off x="6065753" y="3045727"/>
            <a:ext cx="1043592" cy="7567"/>
          </a:xfrm>
          <a:prstGeom prst="line">
            <a:avLst/>
          </a:prstGeom>
          <a:ln w="50800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4" name="Straight Connector 193"/>
          <p:cNvCxnSpPr/>
          <p:nvPr/>
        </p:nvCxnSpPr>
        <p:spPr>
          <a:xfrm rot="5400000">
            <a:off x="481145" y="3511709"/>
            <a:ext cx="1869083" cy="9065"/>
          </a:xfrm>
          <a:prstGeom prst="line">
            <a:avLst/>
          </a:prstGeom>
          <a:ln w="50800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6" name="TextBox 195"/>
          <p:cNvSpPr txBox="1"/>
          <p:nvPr/>
        </p:nvSpPr>
        <p:spPr>
          <a:xfrm rot="19551187">
            <a:off x="199267" y="5303707"/>
            <a:ext cx="141365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CCFFCC"/>
                </a:solidFill>
              </a:rPr>
              <a:t>MAYBE</a:t>
            </a:r>
            <a:endParaRPr lang="en-US" sz="3200" dirty="0">
              <a:solidFill>
                <a:srgbClr val="CCFFCC"/>
              </a:solidFill>
            </a:endParaRPr>
          </a:p>
        </p:txBody>
      </p:sp>
      <p:sp>
        <p:nvSpPr>
          <p:cNvPr id="197" name="TextBox 196"/>
          <p:cNvSpPr txBox="1"/>
          <p:nvPr/>
        </p:nvSpPr>
        <p:spPr>
          <a:xfrm rot="19551187">
            <a:off x="7688079" y="5314985"/>
            <a:ext cx="141365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CCFFCC"/>
                </a:solidFill>
              </a:rPr>
              <a:t>MAYBE</a:t>
            </a:r>
            <a:endParaRPr lang="en-US" sz="3200" dirty="0">
              <a:solidFill>
                <a:srgbClr val="CCFFCC"/>
              </a:solidFill>
            </a:endParaRPr>
          </a:p>
        </p:txBody>
      </p:sp>
      <p:cxnSp>
        <p:nvCxnSpPr>
          <p:cNvPr id="84" name="Straight Connector 83"/>
          <p:cNvCxnSpPr/>
          <p:nvPr/>
        </p:nvCxnSpPr>
        <p:spPr>
          <a:xfrm rot="16200000" flipH="1">
            <a:off x="2398241" y="2390169"/>
            <a:ext cx="612698" cy="11138"/>
          </a:xfrm>
          <a:prstGeom prst="line">
            <a:avLst/>
          </a:prstGeom>
          <a:ln w="50800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" grpId="0"/>
      <p:bldP spid="197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5279</TotalTime>
  <Words>1122</Words>
  <Application>Microsoft Macintosh PowerPoint</Application>
  <PresentationFormat>On-screen Show (4:3)</PresentationFormat>
  <Paragraphs>253</Paragraphs>
  <Slides>18</Slides>
  <Notes>1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Office Theme</vt:lpstr>
      <vt:lpstr>Photo Editor Photo</vt:lpstr>
      <vt:lpstr>Equation</vt:lpstr>
      <vt:lpstr>Performance of eLIGO Prototype HAM ISIs and improvements for aLIGO HAM ISIs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</vt:vector>
  </TitlesOfParts>
  <Company>Louisiana State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Performance of eLIGO Prototype HAM ISIs and improvements for aLIGO HAM ISIs</dc:title>
  <dc:creator>Jeff Kissel</dc:creator>
  <cp:lastModifiedBy>Jeff Kissel</cp:lastModifiedBy>
  <cp:revision>80</cp:revision>
  <dcterms:created xsi:type="dcterms:W3CDTF">2009-03-16T17:33:53Z</dcterms:created>
  <dcterms:modified xsi:type="dcterms:W3CDTF">2009-03-18T23:52:11Z</dcterms:modified>
</cp:coreProperties>
</file>